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64" r:id="rId5"/>
    <p:sldId id="269" r:id="rId6"/>
    <p:sldId id="289" r:id="rId7"/>
    <p:sldId id="290" r:id="rId8"/>
    <p:sldId id="291" r:id="rId9"/>
    <p:sldId id="292" r:id="rId10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erpetua" panose="02020502060401020303" pitchFamily="18" charset="0"/>
      <p:regular r:id="rId16"/>
      <p:bold r:id="rId17"/>
      <p:italic r:id="rId18"/>
      <p:boldItalic r:id="rId19"/>
    </p:embeddedFont>
    <p:embeddedFont>
      <p:font typeface="Playfair Display Black" panose="00000A00000000000000" pitchFamily="2" charset="0"/>
      <p:bold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98D140-4961-4532-BD58-4F3D4F08A97D}">
  <a:tblStyle styleId="{B098D140-4961-4532-BD58-4F3D4F08A9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01" y="13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1533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2460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31037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5415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320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Google Shape;84;p13"/>
          <p:cNvCxnSpPr/>
          <p:nvPr/>
        </p:nvCxnSpPr>
        <p:spPr>
          <a:xfrm rot="-5400000">
            <a:off x="-4059167" y="4327520"/>
            <a:ext cx="13354541" cy="0"/>
          </a:xfrm>
          <a:prstGeom prst="straightConnector1">
            <a:avLst/>
          </a:prstGeom>
          <a:noFill/>
          <a:ln w="38100" cap="flat" cmpd="sng">
            <a:solidFill>
              <a:srgbClr val="4DA1A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5" name="Google Shape;85;p13"/>
          <p:cNvCxnSpPr/>
          <p:nvPr/>
        </p:nvCxnSpPr>
        <p:spPr>
          <a:xfrm rot="-5400000">
            <a:off x="-3091580" y="4175120"/>
            <a:ext cx="13354541" cy="0"/>
          </a:xfrm>
          <a:prstGeom prst="straightConnector1">
            <a:avLst/>
          </a:prstGeom>
          <a:noFill/>
          <a:ln w="38100" cap="flat" cmpd="sng">
            <a:solidFill>
              <a:srgbClr val="FF9F1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6" name="Google Shape;86;p13"/>
          <p:cNvCxnSpPr/>
          <p:nvPr/>
        </p:nvCxnSpPr>
        <p:spPr>
          <a:xfrm rot="-5400000">
            <a:off x="-2016971" y="4327520"/>
            <a:ext cx="13354541" cy="0"/>
          </a:xfrm>
          <a:prstGeom prst="straightConnector1">
            <a:avLst/>
          </a:prstGeom>
          <a:noFill/>
          <a:ln w="38100" cap="flat" cmpd="sng">
            <a:solidFill>
              <a:srgbClr val="6874E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87" name="Google Shape;87;p13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88" name="Google Shape;88;p1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F3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" name="Google Shape;90;p13"/>
          <p:cNvSpPr txBox="1"/>
          <p:nvPr/>
        </p:nvSpPr>
        <p:spPr>
          <a:xfrm>
            <a:off x="1940812" y="3213326"/>
            <a:ext cx="9859858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B1320"/>
                </a:solidFill>
                <a:latin typeface="Perpetua" panose="02020502060401020303" pitchFamily="18" charset="0"/>
                <a:ea typeface="Playfair Display Black"/>
                <a:cs typeface="Playfair Display Black"/>
                <a:sym typeface="Playfair Display Black"/>
              </a:rPr>
              <a:t>JP MORGAN CHASE &amp; CO.</a:t>
            </a:r>
            <a:endParaRPr sz="800">
              <a:latin typeface="Perpetua" panose="02020502060401020303" pitchFamily="18" charset="0"/>
            </a:endParaRPr>
          </a:p>
        </p:txBody>
      </p:sp>
      <p:grpSp>
        <p:nvGrpSpPr>
          <p:cNvPr id="91" name="Google Shape;91;p13"/>
          <p:cNvGrpSpPr/>
          <p:nvPr/>
        </p:nvGrpSpPr>
        <p:grpSpPr>
          <a:xfrm>
            <a:off x="12385106" y="6084623"/>
            <a:ext cx="4476247" cy="5509227"/>
            <a:chOff x="0" y="0"/>
            <a:chExt cx="5968330" cy="7345637"/>
          </a:xfrm>
        </p:grpSpPr>
        <p:grpSp>
          <p:nvGrpSpPr>
            <p:cNvPr id="92" name="Google Shape;92;p13"/>
            <p:cNvGrpSpPr/>
            <p:nvPr/>
          </p:nvGrpSpPr>
          <p:grpSpPr>
            <a:xfrm>
              <a:off x="0" y="0"/>
              <a:ext cx="5968330" cy="7345637"/>
              <a:chOff x="0" y="0"/>
              <a:chExt cx="660400" cy="812800"/>
            </a:xfrm>
          </p:grpSpPr>
          <p:sp>
            <p:nvSpPr>
              <p:cNvPr id="93" name="Google Shape;93;p13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3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95;p13"/>
            <p:cNvGrpSpPr/>
            <p:nvPr/>
          </p:nvGrpSpPr>
          <p:grpSpPr>
            <a:xfrm>
              <a:off x="348677" y="429141"/>
              <a:ext cx="5270975" cy="6487354"/>
              <a:chOff x="0" y="0"/>
              <a:chExt cx="660400" cy="812800"/>
            </a:xfrm>
          </p:grpSpPr>
          <p:sp>
            <p:nvSpPr>
              <p:cNvPr id="96" name="Google Shape;96;p13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3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" name="Google Shape;98;p13"/>
            <p:cNvGrpSpPr/>
            <p:nvPr/>
          </p:nvGrpSpPr>
          <p:grpSpPr>
            <a:xfrm>
              <a:off x="692894" y="852793"/>
              <a:ext cx="4582541" cy="5640050"/>
              <a:chOff x="0" y="0"/>
              <a:chExt cx="660400" cy="812800"/>
            </a:xfrm>
          </p:grpSpPr>
          <p:sp>
            <p:nvSpPr>
              <p:cNvPr id="99" name="Google Shape;99;p13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3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101" name="Google Shape;101;p13"/>
          <p:cNvCxnSpPr/>
          <p:nvPr/>
        </p:nvCxnSpPr>
        <p:spPr>
          <a:xfrm>
            <a:off x="1592374" y="1883323"/>
            <a:ext cx="13354541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02" name="Google Shape;102;p13"/>
          <p:cNvGrpSpPr/>
          <p:nvPr/>
        </p:nvGrpSpPr>
        <p:grpSpPr>
          <a:xfrm>
            <a:off x="15328896" y="1678999"/>
            <a:ext cx="406823" cy="408647"/>
            <a:chOff x="1813" y="0"/>
            <a:chExt cx="809173" cy="812800"/>
          </a:xfrm>
        </p:grpSpPr>
        <p:sp>
          <p:nvSpPr>
            <p:cNvPr id="103" name="Google Shape;103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15892570" y="1678999"/>
            <a:ext cx="406823" cy="408647"/>
            <a:chOff x="1813" y="0"/>
            <a:chExt cx="809173" cy="812800"/>
          </a:xfrm>
        </p:grpSpPr>
        <p:sp>
          <p:nvSpPr>
            <p:cNvPr id="106" name="Google Shape;106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" name="Google Shape;108;p13"/>
          <p:cNvGrpSpPr/>
          <p:nvPr/>
        </p:nvGrpSpPr>
        <p:grpSpPr>
          <a:xfrm>
            <a:off x="16453618" y="1678999"/>
            <a:ext cx="406823" cy="408647"/>
            <a:chOff x="1813" y="0"/>
            <a:chExt cx="809173" cy="812800"/>
          </a:xfrm>
        </p:grpSpPr>
        <p:sp>
          <p:nvSpPr>
            <p:cNvPr id="109" name="Google Shape;109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90;p13">
            <a:extLst>
              <a:ext uri="{FF2B5EF4-FFF2-40B4-BE49-F238E27FC236}">
                <a16:creationId xmlns:a16="http://schemas.microsoft.com/office/drawing/2014/main" id="{CE4BED79-6457-62E9-9D3D-41748D8FE4D3}"/>
              </a:ext>
            </a:extLst>
          </p:cNvPr>
          <p:cNvSpPr txBox="1"/>
          <p:nvPr/>
        </p:nvSpPr>
        <p:spPr>
          <a:xfrm>
            <a:off x="1940812" y="4527845"/>
            <a:ext cx="9859858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B1320"/>
                </a:solidFill>
                <a:latin typeface="Perpetua" panose="02020502060401020303" pitchFamily="18" charset="0"/>
                <a:ea typeface="Playfair Display Black"/>
                <a:cs typeface="Playfair Display Black"/>
                <a:sym typeface="Playfair Display Black"/>
              </a:rPr>
              <a:t>ASSIGNMENT TASK 1 :- DATA ANALYSIS</a:t>
            </a:r>
            <a:endParaRPr sz="800">
              <a:latin typeface="Perpetua" panose="02020502060401020303" pitchFamily="18" charset="0"/>
            </a:endParaRPr>
          </a:p>
        </p:txBody>
      </p:sp>
      <p:pic>
        <p:nvPicPr>
          <p:cNvPr id="4" name="Graphic 3" descr="Bar chart">
            <a:extLst>
              <a:ext uri="{FF2B5EF4-FFF2-40B4-BE49-F238E27FC236}">
                <a16:creationId xmlns:a16="http://schemas.microsoft.com/office/drawing/2014/main" id="{ED6F79FD-98F4-E47A-7BE6-96153407D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65129" y="3260720"/>
            <a:ext cx="914400" cy="914400"/>
          </a:xfrm>
          <a:prstGeom prst="rect">
            <a:avLst/>
          </a:prstGeom>
        </p:spPr>
      </p:pic>
      <p:pic>
        <p:nvPicPr>
          <p:cNvPr id="6" name="Graphic 5" descr="Presentation with media">
            <a:extLst>
              <a:ext uri="{FF2B5EF4-FFF2-40B4-BE49-F238E27FC236}">
                <a16:creationId xmlns:a16="http://schemas.microsoft.com/office/drawing/2014/main" id="{C6DDDB1A-2A8C-3827-FE59-35E308F6E1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73889" y="5651324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4"/>
          <p:cNvGrpSpPr/>
          <p:nvPr/>
        </p:nvGrpSpPr>
        <p:grpSpPr>
          <a:xfrm>
            <a:off x="713648" y="2547633"/>
            <a:ext cx="16860699" cy="7545491"/>
            <a:chOff x="0" y="-38100"/>
            <a:chExt cx="2137363" cy="2352084"/>
          </a:xfrm>
        </p:grpSpPr>
        <p:sp>
          <p:nvSpPr>
            <p:cNvPr id="116" name="Google Shape;116;p14"/>
            <p:cNvSpPr/>
            <p:nvPr/>
          </p:nvSpPr>
          <p:spPr>
            <a:xfrm>
              <a:off x="0" y="0"/>
              <a:ext cx="2137363" cy="2313984"/>
            </a:xfrm>
            <a:custGeom>
              <a:avLst/>
              <a:gdLst/>
              <a:ahLst/>
              <a:cxnLst/>
              <a:rect l="l" t="t" r="r" b="b"/>
              <a:pathLst>
                <a:path w="2137363" h="2313984" extrusionOk="0">
                  <a:moveTo>
                    <a:pt x="45792" y="0"/>
                  </a:moveTo>
                  <a:lnTo>
                    <a:pt x="2091571" y="0"/>
                  </a:lnTo>
                  <a:cubicBezTo>
                    <a:pt x="2103716" y="0"/>
                    <a:pt x="2115363" y="4824"/>
                    <a:pt x="2123951" y="13412"/>
                  </a:cubicBezTo>
                  <a:cubicBezTo>
                    <a:pt x="2132538" y="22000"/>
                    <a:pt x="2137363" y="33647"/>
                    <a:pt x="2137363" y="45792"/>
                  </a:cubicBezTo>
                  <a:lnTo>
                    <a:pt x="2137363" y="2268192"/>
                  </a:lnTo>
                  <a:cubicBezTo>
                    <a:pt x="2137363" y="2280337"/>
                    <a:pt x="2132538" y="2291984"/>
                    <a:pt x="2123951" y="2300572"/>
                  </a:cubicBezTo>
                  <a:cubicBezTo>
                    <a:pt x="2115363" y="2309159"/>
                    <a:pt x="2103716" y="2313984"/>
                    <a:pt x="2091571" y="2313984"/>
                  </a:cubicBezTo>
                  <a:lnTo>
                    <a:pt x="45792" y="2313984"/>
                  </a:lnTo>
                  <a:cubicBezTo>
                    <a:pt x="33647" y="2313984"/>
                    <a:pt x="22000" y="2309159"/>
                    <a:pt x="13412" y="2300572"/>
                  </a:cubicBezTo>
                  <a:cubicBezTo>
                    <a:pt x="4824" y="2291984"/>
                    <a:pt x="0" y="2280337"/>
                    <a:pt x="0" y="2268192"/>
                  </a:cubicBezTo>
                  <a:lnTo>
                    <a:pt x="0" y="45792"/>
                  </a:lnTo>
                  <a:cubicBezTo>
                    <a:pt x="0" y="33647"/>
                    <a:pt x="4824" y="22000"/>
                    <a:pt x="13412" y="13412"/>
                  </a:cubicBezTo>
                  <a:cubicBezTo>
                    <a:pt x="22000" y="4824"/>
                    <a:pt x="33647" y="0"/>
                    <a:pt x="45792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4"/>
          <p:cNvSpPr txBox="1"/>
          <p:nvPr/>
        </p:nvSpPr>
        <p:spPr>
          <a:xfrm>
            <a:off x="6981328" y="1219840"/>
            <a:ext cx="6910589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4"/>
              </a:lnSpc>
            </a:pPr>
            <a:r>
              <a:rPr lang="en-US" sz="2799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Task 1 :- Data Analysis</a:t>
            </a:r>
          </a:p>
        </p:txBody>
      </p:sp>
      <p:sp>
        <p:nvSpPr>
          <p:cNvPr id="126" name="Google Shape;126;p14"/>
          <p:cNvSpPr txBox="1"/>
          <p:nvPr/>
        </p:nvSpPr>
        <p:spPr>
          <a:xfrm>
            <a:off x="4034789" y="1822890"/>
            <a:ext cx="10641837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US" sz="3500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Hypothetical Project Cost - Budget vs. Actual</a:t>
            </a:r>
            <a:endParaRPr/>
          </a:p>
        </p:txBody>
      </p:sp>
      <p:sp>
        <p:nvSpPr>
          <p:cNvPr id="127" name="Google Shape;127;p14"/>
          <p:cNvSpPr txBox="1"/>
          <p:nvPr/>
        </p:nvSpPr>
        <p:spPr>
          <a:xfrm>
            <a:off x="6102441" y="612028"/>
            <a:ext cx="6910589" cy="96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2"/>
              </a:lnSpc>
            </a:pPr>
            <a:r>
              <a:rPr lang="en-US" sz="2400" b="1"/>
              <a:t>Data Analysis and </a:t>
            </a:r>
            <a:r>
              <a:rPr lang="en-US" sz="2800" b="1"/>
              <a:t>Simple</a:t>
            </a:r>
            <a:r>
              <a:rPr lang="en-US" sz="2400" b="1"/>
              <a:t> Visualization</a:t>
            </a:r>
          </a:p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30" name="Google Shape;130;p14"/>
          <p:cNvGrpSpPr/>
          <p:nvPr/>
        </p:nvGrpSpPr>
        <p:grpSpPr>
          <a:xfrm>
            <a:off x="16449625" y="317944"/>
            <a:ext cx="406823" cy="408647"/>
            <a:chOff x="1813" y="0"/>
            <a:chExt cx="809173" cy="812800"/>
          </a:xfrm>
        </p:grpSpPr>
        <p:sp>
          <p:nvSpPr>
            <p:cNvPr id="131" name="Google Shape;131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" name="Google Shape;133;p14"/>
          <p:cNvGrpSpPr/>
          <p:nvPr/>
        </p:nvGrpSpPr>
        <p:grpSpPr>
          <a:xfrm>
            <a:off x="17013300" y="317944"/>
            <a:ext cx="406823" cy="408647"/>
            <a:chOff x="1813" y="0"/>
            <a:chExt cx="809173" cy="812800"/>
          </a:xfrm>
        </p:grpSpPr>
        <p:sp>
          <p:nvSpPr>
            <p:cNvPr id="134" name="Google Shape;134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4"/>
          <p:cNvGrpSpPr/>
          <p:nvPr/>
        </p:nvGrpSpPr>
        <p:grpSpPr>
          <a:xfrm>
            <a:off x="17574347" y="317944"/>
            <a:ext cx="406823" cy="408647"/>
            <a:chOff x="1813" y="0"/>
            <a:chExt cx="809173" cy="812800"/>
          </a:xfrm>
        </p:grpSpPr>
        <p:sp>
          <p:nvSpPr>
            <p:cNvPr id="137" name="Google Shape;137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FE3AE37-D239-42EB-747C-2FFB5CF03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47" y="2887655"/>
            <a:ext cx="16489076" cy="70814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0" name="Google Shape;130;p14">
            <a:extLst>
              <a:ext uri="{FF2B5EF4-FFF2-40B4-BE49-F238E27FC236}">
                <a16:creationId xmlns:a16="http://schemas.microsoft.com/office/drawing/2014/main" id="{946905DA-05A7-A98D-9D11-0FC3A36F4C2F}"/>
              </a:ext>
            </a:extLst>
          </p:cNvPr>
          <p:cNvGrpSpPr/>
          <p:nvPr/>
        </p:nvGrpSpPr>
        <p:grpSpPr>
          <a:xfrm>
            <a:off x="664465" y="317944"/>
            <a:ext cx="406823" cy="408647"/>
            <a:chOff x="1813" y="0"/>
            <a:chExt cx="809173" cy="812800"/>
          </a:xfrm>
        </p:grpSpPr>
        <p:sp>
          <p:nvSpPr>
            <p:cNvPr id="11" name="Google Shape;131;p14">
              <a:extLst>
                <a:ext uri="{FF2B5EF4-FFF2-40B4-BE49-F238E27FC236}">
                  <a16:creationId xmlns:a16="http://schemas.microsoft.com/office/drawing/2014/main" id="{C707D8A0-C0A0-B647-BB53-2FA7DAB4B524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2;p14">
              <a:extLst>
                <a:ext uri="{FF2B5EF4-FFF2-40B4-BE49-F238E27FC236}">
                  <a16:creationId xmlns:a16="http://schemas.microsoft.com/office/drawing/2014/main" id="{97E69958-1F1D-D6EA-29B3-DF14A8DBE617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" name="Google Shape;133;p14">
            <a:extLst>
              <a:ext uri="{FF2B5EF4-FFF2-40B4-BE49-F238E27FC236}">
                <a16:creationId xmlns:a16="http://schemas.microsoft.com/office/drawing/2014/main" id="{73092C88-C6AF-7108-C4EE-B46472682A37}"/>
              </a:ext>
            </a:extLst>
          </p:cNvPr>
          <p:cNvGrpSpPr/>
          <p:nvPr/>
        </p:nvGrpSpPr>
        <p:grpSpPr>
          <a:xfrm>
            <a:off x="1228140" y="317944"/>
            <a:ext cx="406823" cy="408647"/>
            <a:chOff x="1813" y="0"/>
            <a:chExt cx="809173" cy="812800"/>
          </a:xfrm>
        </p:grpSpPr>
        <p:sp>
          <p:nvSpPr>
            <p:cNvPr id="14" name="Google Shape;134;p14">
              <a:extLst>
                <a:ext uri="{FF2B5EF4-FFF2-40B4-BE49-F238E27FC236}">
                  <a16:creationId xmlns:a16="http://schemas.microsoft.com/office/drawing/2014/main" id="{5F3DC66F-8993-5E6B-C08A-4A929BCEBB74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5;p14">
              <a:extLst>
                <a:ext uri="{FF2B5EF4-FFF2-40B4-BE49-F238E27FC236}">
                  <a16:creationId xmlns:a16="http://schemas.microsoft.com/office/drawing/2014/main" id="{DAA489EF-CE57-E6B7-540A-0450682FE5F6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" name="Google Shape;136;p14">
            <a:extLst>
              <a:ext uri="{FF2B5EF4-FFF2-40B4-BE49-F238E27FC236}">
                <a16:creationId xmlns:a16="http://schemas.microsoft.com/office/drawing/2014/main" id="{E4F180A9-09CA-AD4F-D9A8-210189B11D6C}"/>
              </a:ext>
            </a:extLst>
          </p:cNvPr>
          <p:cNvGrpSpPr/>
          <p:nvPr/>
        </p:nvGrpSpPr>
        <p:grpSpPr>
          <a:xfrm>
            <a:off x="1789187" y="317944"/>
            <a:ext cx="406823" cy="408647"/>
            <a:chOff x="1813" y="0"/>
            <a:chExt cx="809173" cy="812800"/>
          </a:xfrm>
        </p:grpSpPr>
        <p:sp>
          <p:nvSpPr>
            <p:cNvPr id="17" name="Google Shape;137;p14">
              <a:extLst>
                <a:ext uri="{FF2B5EF4-FFF2-40B4-BE49-F238E27FC236}">
                  <a16:creationId xmlns:a16="http://schemas.microsoft.com/office/drawing/2014/main" id="{BCA5E844-19A6-D7DB-2B40-856647D938D1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8;p14">
              <a:extLst>
                <a:ext uri="{FF2B5EF4-FFF2-40B4-BE49-F238E27FC236}">
                  <a16:creationId xmlns:a16="http://schemas.microsoft.com/office/drawing/2014/main" id="{6B13E180-A3F3-6251-0EF0-8D89ECD0FEC0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" name="Google Shape;177;p15">
            <a:extLst>
              <a:ext uri="{FF2B5EF4-FFF2-40B4-BE49-F238E27FC236}">
                <a16:creationId xmlns:a16="http://schemas.microsoft.com/office/drawing/2014/main" id="{5F095932-C949-31F5-6147-FFFC28BBF6AC}"/>
              </a:ext>
            </a:extLst>
          </p:cNvPr>
          <p:cNvCxnSpPr/>
          <p:nvPr/>
        </p:nvCxnSpPr>
        <p:spPr>
          <a:xfrm>
            <a:off x="6102441" y="1856325"/>
            <a:ext cx="5543425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5"/>
          <p:cNvSpPr txBox="1"/>
          <p:nvPr/>
        </p:nvSpPr>
        <p:spPr>
          <a:xfrm>
            <a:off x="720538" y="556932"/>
            <a:ext cx="9386237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observation</a:t>
            </a:r>
            <a:endParaRPr/>
          </a:p>
        </p:txBody>
      </p:sp>
      <p:grpSp>
        <p:nvGrpSpPr>
          <p:cNvPr id="153" name="Google Shape;153;p15"/>
          <p:cNvGrpSpPr/>
          <p:nvPr/>
        </p:nvGrpSpPr>
        <p:grpSpPr>
          <a:xfrm>
            <a:off x="478871" y="3237686"/>
            <a:ext cx="16559063" cy="5673213"/>
            <a:chOff x="0" y="-38100"/>
            <a:chExt cx="1490774" cy="1194732"/>
          </a:xfrm>
        </p:grpSpPr>
        <p:sp>
          <p:nvSpPr>
            <p:cNvPr id="154" name="Google Shape;154;p15"/>
            <p:cNvSpPr/>
            <p:nvPr/>
          </p:nvSpPr>
          <p:spPr>
            <a:xfrm>
              <a:off x="0" y="0"/>
              <a:ext cx="1490774" cy="1156632"/>
            </a:xfrm>
            <a:custGeom>
              <a:avLst/>
              <a:gdLst/>
              <a:ahLst/>
              <a:cxnLst/>
              <a:rect l="l" t="t" r="r" b="b"/>
              <a:pathLst>
                <a:path w="1490774" h="1156632" extrusionOk="0">
                  <a:moveTo>
                    <a:pt x="65653" y="0"/>
                  </a:moveTo>
                  <a:lnTo>
                    <a:pt x="1425121" y="0"/>
                  </a:lnTo>
                  <a:cubicBezTo>
                    <a:pt x="1461380" y="0"/>
                    <a:pt x="1490774" y="29394"/>
                    <a:pt x="1490774" y="65653"/>
                  </a:cubicBezTo>
                  <a:lnTo>
                    <a:pt x="1490774" y="1090979"/>
                  </a:lnTo>
                  <a:cubicBezTo>
                    <a:pt x="1490774" y="1127238"/>
                    <a:pt x="1461380" y="1156632"/>
                    <a:pt x="1425121" y="1156632"/>
                  </a:cubicBezTo>
                  <a:lnTo>
                    <a:pt x="65653" y="1156632"/>
                  </a:lnTo>
                  <a:cubicBezTo>
                    <a:pt x="29394" y="1156632"/>
                    <a:pt x="0" y="1127238"/>
                    <a:pt x="0" y="1090979"/>
                  </a:cubicBezTo>
                  <a:lnTo>
                    <a:pt x="0" y="65653"/>
                  </a:lnTo>
                  <a:cubicBezTo>
                    <a:pt x="0" y="29394"/>
                    <a:pt x="29394" y="0"/>
                    <a:pt x="656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" name="Google Shape;156;p15"/>
          <p:cNvGrpSpPr/>
          <p:nvPr/>
        </p:nvGrpSpPr>
        <p:grpSpPr>
          <a:xfrm>
            <a:off x="478871" y="1975538"/>
            <a:ext cx="4287561" cy="3230765"/>
            <a:chOff x="0" y="-38100"/>
            <a:chExt cx="1129234" cy="850900"/>
          </a:xfrm>
        </p:grpSpPr>
        <p:sp>
          <p:nvSpPr>
            <p:cNvPr id="157" name="Google Shape;157;p15"/>
            <p:cNvSpPr/>
            <p:nvPr/>
          </p:nvSpPr>
          <p:spPr>
            <a:xfrm>
              <a:off x="0" y="0"/>
              <a:ext cx="1129234" cy="282729"/>
            </a:xfrm>
            <a:custGeom>
              <a:avLst/>
              <a:gdLst/>
              <a:ahLst/>
              <a:cxnLst/>
              <a:rect l="l" t="t" r="r" b="b"/>
              <a:pathLst>
                <a:path w="1129234" h="282729" extrusionOk="0">
                  <a:moveTo>
                    <a:pt x="86672" y="0"/>
                  </a:moveTo>
                  <a:lnTo>
                    <a:pt x="1042562" y="0"/>
                  </a:lnTo>
                  <a:cubicBezTo>
                    <a:pt x="1065549" y="0"/>
                    <a:pt x="1087594" y="9132"/>
                    <a:pt x="1103849" y="25386"/>
                  </a:cubicBezTo>
                  <a:cubicBezTo>
                    <a:pt x="1120103" y="41640"/>
                    <a:pt x="1129234" y="63685"/>
                    <a:pt x="1129234" y="86672"/>
                  </a:cubicBezTo>
                  <a:lnTo>
                    <a:pt x="1129234" y="196057"/>
                  </a:lnTo>
                  <a:cubicBezTo>
                    <a:pt x="1129234" y="243925"/>
                    <a:pt x="1090430" y="282729"/>
                    <a:pt x="1042562" y="282729"/>
                  </a:cubicBezTo>
                  <a:lnTo>
                    <a:pt x="86672" y="282729"/>
                  </a:lnTo>
                  <a:cubicBezTo>
                    <a:pt x="63685" y="282729"/>
                    <a:pt x="41640" y="273598"/>
                    <a:pt x="25386" y="257344"/>
                  </a:cubicBezTo>
                  <a:cubicBezTo>
                    <a:pt x="9132" y="241090"/>
                    <a:pt x="0" y="219044"/>
                    <a:pt x="0" y="196057"/>
                  </a:cubicBezTo>
                  <a:lnTo>
                    <a:pt x="0" y="86672"/>
                  </a:lnTo>
                  <a:cubicBezTo>
                    <a:pt x="0" y="63685"/>
                    <a:pt x="9132" y="41640"/>
                    <a:pt x="25386" y="25386"/>
                  </a:cubicBezTo>
                  <a:cubicBezTo>
                    <a:pt x="41640" y="9132"/>
                    <a:pt x="63685" y="0"/>
                    <a:pt x="86672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15"/>
          <p:cNvSpPr txBox="1"/>
          <p:nvPr/>
        </p:nvSpPr>
        <p:spPr>
          <a:xfrm>
            <a:off x="507820" y="3637531"/>
            <a:ext cx="16156099" cy="4846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I have coververted the given data in peoper table form easy to understand </a:t>
            </a: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The given data is about the projects (task) given to some personnels with budget hours and budget cost that they have to complete within given hours and cost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According the data some personnels have gone above the given budget hours / cost and some have not fulfilled the hours and budget 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The personnels charges on hourly basis so when they go above the budgeted hours their acutal cost also increases and goes above the budgeted cost</a:t>
            </a:r>
            <a:endParaRPr lang="en-US" sz="2499" b="0" i="0" u="none" strike="noStrike" cap="none">
              <a:solidFill>
                <a:srgbClr val="0B132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539750" marR="0" lvl="1" indent="-269875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I have made a proper analysis of the data and created some charts with given data to understand the data given above </a:t>
            </a:r>
            <a:endParaRPr/>
          </a:p>
        </p:txBody>
      </p:sp>
      <p:sp>
        <p:nvSpPr>
          <p:cNvPr id="160" name="Google Shape;160;p15"/>
          <p:cNvSpPr txBox="1"/>
          <p:nvPr/>
        </p:nvSpPr>
        <p:spPr>
          <a:xfrm>
            <a:off x="1281667" y="2262925"/>
            <a:ext cx="3484765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Given data</a:t>
            </a:r>
            <a:endParaRPr/>
          </a:p>
        </p:txBody>
      </p:sp>
      <p:sp>
        <p:nvSpPr>
          <p:cNvPr id="174" name="Google Shape;174;p15"/>
          <p:cNvSpPr txBox="1"/>
          <p:nvPr/>
        </p:nvSpPr>
        <p:spPr>
          <a:xfrm>
            <a:off x="6666591" y="4382977"/>
            <a:ext cx="3582098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PowerPint</a:t>
            </a:r>
            <a:endParaRPr/>
          </a:p>
        </p:txBody>
      </p:sp>
      <p:cxnSp>
        <p:nvCxnSpPr>
          <p:cNvPr id="177" name="Google Shape;177;p15"/>
          <p:cNvCxnSpPr/>
          <p:nvPr/>
        </p:nvCxnSpPr>
        <p:spPr>
          <a:xfrm>
            <a:off x="10248689" y="1376098"/>
            <a:ext cx="5543425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78" name="Google Shape;178;p15"/>
          <p:cNvGrpSpPr/>
          <p:nvPr/>
        </p:nvGrpSpPr>
        <p:grpSpPr>
          <a:xfrm>
            <a:off x="16294495" y="1194924"/>
            <a:ext cx="406823" cy="408647"/>
            <a:chOff x="1813" y="0"/>
            <a:chExt cx="809173" cy="812800"/>
          </a:xfrm>
        </p:grpSpPr>
        <p:sp>
          <p:nvSpPr>
            <p:cNvPr id="179" name="Google Shape;179;p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1" name="Google Shape;181;p15"/>
          <p:cNvGrpSpPr/>
          <p:nvPr/>
        </p:nvGrpSpPr>
        <p:grpSpPr>
          <a:xfrm>
            <a:off x="16858169" y="1194924"/>
            <a:ext cx="406823" cy="408647"/>
            <a:chOff x="1813" y="0"/>
            <a:chExt cx="809173" cy="812800"/>
          </a:xfrm>
        </p:grpSpPr>
        <p:sp>
          <p:nvSpPr>
            <p:cNvPr id="182" name="Google Shape;182;p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" name="Google Shape;184;p15"/>
          <p:cNvGrpSpPr/>
          <p:nvPr/>
        </p:nvGrpSpPr>
        <p:grpSpPr>
          <a:xfrm>
            <a:off x="17419216" y="1194924"/>
            <a:ext cx="406823" cy="408647"/>
            <a:chOff x="1813" y="0"/>
            <a:chExt cx="809173" cy="812800"/>
          </a:xfrm>
        </p:grpSpPr>
        <p:sp>
          <p:nvSpPr>
            <p:cNvPr id="185" name="Google Shape;185;p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06389970-4457-27C5-E122-9D30BEB1CAB3}"/>
              </a:ext>
            </a:extLst>
          </p:cNvPr>
          <p:cNvSpPr/>
          <p:nvPr/>
        </p:nvSpPr>
        <p:spPr>
          <a:xfrm>
            <a:off x="9580437" y="1963696"/>
            <a:ext cx="8345348" cy="63035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66" name="Google Shape;366;p21"/>
          <p:cNvGrpSpPr/>
          <p:nvPr/>
        </p:nvGrpSpPr>
        <p:grpSpPr>
          <a:xfrm>
            <a:off x="14353073" y="6880240"/>
            <a:ext cx="6999655" cy="8614961"/>
            <a:chOff x="0" y="0"/>
            <a:chExt cx="9332874" cy="11486614"/>
          </a:xfrm>
        </p:grpSpPr>
        <p:grpSp>
          <p:nvGrpSpPr>
            <p:cNvPr id="367" name="Google Shape;367;p21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368" name="Google Shape;36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0" name="Google Shape;370;p21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371" name="Google Shape;37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3" name="Google Shape;373;p21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374" name="Google Shape;37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76" name="Google Shape;376;p21"/>
          <p:cNvGrpSpPr/>
          <p:nvPr/>
        </p:nvGrpSpPr>
        <p:grpSpPr>
          <a:xfrm>
            <a:off x="-3548742" y="8354719"/>
            <a:ext cx="6039488" cy="7433216"/>
            <a:chOff x="0" y="0"/>
            <a:chExt cx="8052650" cy="9910954"/>
          </a:xfrm>
        </p:grpSpPr>
        <p:grpSp>
          <p:nvGrpSpPr>
            <p:cNvPr id="377" name="Google Shape;377;p21"/>
            <p:cNvGrpSpPr/>
            <p:nvPr/>
          </p:nvGrpSpPr>
          <p:grpSpPr>
            <a:xfrm>
              <a:off x="0" y="0"/>
              <a:ext cx="8052650" cy="9910954"/>
              <a:chOff x="0" y="0"/>
              <a:chExt cx="660400" cy="812800"/>
            </a:xfrm>
          </p:grpSpPr>
          <p:sp>
            <p:nvSpPr>
              <p:cNvPr id="378" name="Google Shape;37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0" name="Google Shape;380;p21"/>
            <p:cNvGrpSpPr/>
            <p:nvPr/>
          </p:nvGrpSpPr>
          <p:grpSpPr>
            <a:xfrm>
              <a:off x="470446" y="579010"/>
              <a:ext cx="7111758" cy="8752934"/>
              <a:chOff x="0" y="0"/>
              <a:chExt cx="660400" cy="812800"/>
            </a:xfrm>
          </p:grpSpPr>
          <p:sp>
            <p:nvSpPr>
              <p:cNvPr id="381" name="Google Shape;38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3" name="Google Shape;383;p21"/>
            <p:cNvGrpSpPr/>
            <p:nvPr/>
          </p:nvGrpSpPr>
          <p:grpSpPr>
            <a:xfrm>
              <a:off x="934874" y="1150614"/>
              <a:ext cx="6182902" cy="7609726"/>
              <a:chOff x="0" y="0"/>
              <a:chExt cx="660400" cy="812800"/>
            </a:xfrm>
          </p:grpSpPr>
          <p:sp>
            <p:nvSpPr>
              <p:cNvPr id="384" name="Google Shape;38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6" name="Google Shape;386;p21"/>
          <p:cNvGrpSpPr/>
          <p:nvPr/>
        </p:nvGrpSpPr>
        <p:grpSpPr>
          <a:xfrm rot="10800000">
            <a:off x="7191530" y="-2403040"/>
            <a:ext cx="3904939" cy="4806079"/>
            <a:chOff x="0" y="0"/>
            <a:chExt cx="5206586" cy="6408106"/>
          </a:xfrm>
        </p:grpSpPr>
        <p:grpSp>
          <p:nvGrpSpPr>
            <p:cNvPr id="387" name="Google Shape;387;p21"/>
            <p:cNvGrpSpPr/>
            <p:nvPr/>
          </p:nvGrpSpPr>
          <p:grpSpPr>
            <a:xfrm>
              <a:off x="0" y="0"/>
              <a:ext cx="5206586" cy="6408106"/>
              <a:chOff x="0" y="0"/>
              <a:chExt cx="660400" cy="812800"/>
            </a:xfrm>
          </p:grpSpPr>
          <p:sp>
            <p:nvSpPr>
              <p:cNvPr id="388" name="Google Shape;38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0" name="Google Shape;390;p21"/>
            <p:cNvGrpSpPr/>
            <p:nvPr/>
          </p:nvGrpSpPr>
          <p:grpSpPr>
            <a:xfrm>
              <a:off x="304175" y="374370"/>
              <a:ext cx="4598236" cy="5659367"/>
              <a:chOff x="0" y="0"/>
              <a:chExt cx="660400" cy="812800"/>
            </a:xfrm>
          </p:grpSpPr>
          <p:sp>
            <p:nvSpPr>
              <p:cNvPr id="391" name="Google Shape;39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3" name="Google Shape;393;p21"/>
            <p:cNvGrpSpPr/>
            <p:nvPr/>
          </p:nvGrpSpPr>
          <p:grpSpPr>
            <a:xfrm>
              <a:off x="604460" y="743950"/>
              <a:ext cx="3997667" cy="4920205"/>
              <a:chOff x="0" y="0"/>
              <a:chExt cx="660400" cy="812800"/>
            </a:xfrm>
          </p:grpSpPr>
          <p:sp>
            <p:nvSpPr>
              <p:cNvPr id="394" name="Google Shape;39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96" name="Google Shape;396;p21"/>
          <p:cNvGrpSpPr/>
          <p:nvPr/>
        </p:nvGrpSpPr>
        <p:grpSpPr>
          <a:xfrm>
            <a:off x="646124" y="1027783"/>
            <a:ext cx="406823" cy="408647"/>
            <a:chOff x="1813" y="0"/>
            <a:chExt cx="809173" cy="812800"/>
          </a:xfrm>
        </p:grpSpPr>
        <p:sp>
          <p:nvSpPr>
            <p:cNvPr id="397" name="Google Shape;397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9" name="Google Shape;399;p21"/>
          <p:cNvGrpSpPr/>
          <p:nvPr/>
        </p:nvGrpSpPr>
        <p:grpSpPr>
          <a:xfrm>
            <a:off x="1209798" y="1027783"/>
            <a:ext cx="406823" cy="408647"/>
            <a:chOff x="1813" y="0"/>
            <a:chExt cx="809173" cy="812800"/>
          </a:xfrm>
        </p:grpSpPr>
        <p:sp>
          <p:nvSpPr>
            <p:cNvPr id="400" name="Google Shape;400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2" name="Google Shape;402;p21"/>
          <p:cNvGrpSpPr/>
          <p:nvPr/>
        </p:nvGrpSpPr>
        <p:grpSpPr>
          <a:xfrm>
            <a:off x="1770846" y="1027783"/>
            <a:ext cx="406823" cy="408647"/>
            <a:chOff x="1813" y="0"/>
            <a:chExt cx="809173" cy="812800"/>
          </a:xfrm>
        </p:grpSpPr>
        <p:sp>
          <p:nvSpPr>
            <p:cNvPr id="403" name="Google Shape;403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DB66BF2-265C-DF78-366C-BDE6060D2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686" y="2082128"/>
            <a:ext cx="8143530" cy="6073872"/>
          </a:xfrm>
          <a:prstGeom prst="rect">
            <a:avLst/>
          </a:prstGeom>
        </p:spPr>
      </p:pic>
      <p:grpSp>
        <p:nvGrpSpPr>
          <p:cNvPr id="5" name="Google Shape;156;p15">
            <a:extLst>
              <a:ext uri="{FF2B5EF4-FFF2-40B4-BE49-F238E27FC236}">
                <a16:creationId xmlns:a16="http://schemas.microsoft.com/office/drawing/2014/main" id="{2D2960D8-EE02-7865-CE8F-FEED7AD4FDAA}"/>
              </a:ext>
            </a:extLst>
          </p:cNvPr>
          <p:cNvGrpSpPr/>
          <p:nvPr/>
        </p:nvGrpSpPr>
        <p:grpSpPr>
          <a:xfrm>
            <a:off x="551536" y="1599297"/>
            <a:ext cx="6639994" cy="2545983"/>
            <a:chOff x="0" y="-38100"/>
            <a:chExt cx="1129234" cy="850900"/>
          </a:xfrm>
        </p:grpSpPr>
        <p:sp>
          <p:nvSpPr>
            <p:cNvPr id="6" name="Google Shape;157;p15">
              <a:extLst>
                <a:ext uri="{FF2B5EF4-FFF2-40B4-BE49-F238E27FC236}">
                  <a16:creationId xmlns:a16="http://schemas.microsoft.com/office/drawing/2014/main" id="{08C1C6BE-981A-4635-F143-FD66BD8BAEFF}"/>
                </a:ext>
              </a:extLst>
            </p:cNvPr>
            <p:cNvSpPr/>
            <p:nvPr/>
          </p:nvSpPr>
          <p:spPr>
            <a:xfrm>
              <a:off x="0" y="0"/>
              <a:ext cx="1129234" cy="282729"/>
            </a:xfrm>
            <a:custGeom>
              <a:avLst/>
              <a:gdLst/>
              <a:ahLst/>
              <a:cxnLst/>
              <a:rect l="l" t="t" r="r" b="b"/>
              <a:pathLst>
                <a:path w="1129234" h="282729" extrusionOk="0">
                  <a:moveTo>
                    <a:pt x="86672" y="0"/>
                  </a:moveTo>
                  <a:lnTo>
                    <a:pt x="1042562" y="0"/>
                  </a:lnTo>
                  <a:cubicBezTo>
                    <a:pt x="1065549" y="0"/>
                    <a:pt x="1087594" y="9132"/>
                    <a:pt x="1103849" y="25386"/>
                  </a:cubicBezTo>
                  <a:cubicBezTo>
                    <a:pt x="1120103" y="41640"/>
                    <a:pt x="1129234" y="63685"/>
                    <a:pt x="1129234" y="86672"/>
                  </a:cubicBezTo>
                  <a:lnTo>
                    <a:pt x="1129234" y="196057"/>
                  </a:lnTo>
                  <a:cubicBezTo>
                    <a:pt x="1129234" y="243925"/>
                    <a:pt x="1090430" y="282729"/>
                    <a:pt x="1042562" y="282729"/>
                  </a:cubicBezTo>
                  <a:lnTo>
                    <a:pt x="86672" y="282729"/>
                  </a:lnTo>
                  <a:cubicBezTo>
                    <a:pt x="63685" y="282729"/>
                    <a:pt x="41640" y="273598"/>
                    <a:pt x="25386" y="257344"/>
                  </a:cubicBezTo>
                  <a:cubicBezTo>
                    <a:pt x="9132" y="241090"/>
                    <a:pt x="0" y="219044"/>
                    <a:pt x="0" y="196057"/>
                  </a:cubicBezTo>
                  <a:lnTo>
                    <a:pt x="0" y="86672"/>
                  </a:lnTo>
                  <a:cubicBezTo>
                    <a:pt x="0" y="63685"/>
                    <a:pt x="9132" y="41640"/>
                    <a:pt x="25386" y="25386"/>
                  </a:cubicBezTo>
                  <a:cubicBezTo>
                    <a:pt x="41640" y="9132"/>
                    <a:pt x="63685" y="0"/>
                    <a:pt x="86672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8;p15">
              <a:extLst>
                <a:ext uri="{FF2B5EF4-FFF2-40B4-BE49-F238E27FC236}">
                  <a16:creationId xmlns:a16="http://schemas.microsoft.com/office/drawing/2014/main" id="{46FD5754-871E-95C2-4BAF-EFD123659794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160;p15">
            <a:extLst>
              <a:ext uri="{FF2B5EF4-FFF2-40B4-BE49-F238E27FC236}">
                <a16:creationId xmlns:a16="http://schemas.microsoft.com/office/drawing/2014/main" id="{4C5DD2DB-A9EF-9751-D7AE-E463290798C0}"/>
              </a:ext>
            </a:extLst>
          </p:cNvPr>
          <p:cNvSpPr txBox="1"/>
          <p:nvPr/>
        </p:nvSpPr>
        <p:spPr>
          <a:xfrm>
            <a:off x="1209798" y="1886683"/>
            <a:ext cx="5981732" cy="480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Personnel costing per hour most to least</a:t>
            </a:r>
            <a:endParaRPr sz="1050"/>
          </a:p>
        </p:txBody>
      </p:sp>
      <p:sp>
        <p:nvSpPr>
          <p:cNvPr id="9" name="Google Shape;154;p15">
            <a:extLst>
              <a:ext uri="{FF2B5EF4-FFF2-40B4-BE49-F238E27FC236}">
                <a16:creationId xmlns:a16="http://schemas.microsoft.com/office/drawing/2014/main" id="{AA204F93-35E3-58E3-D741-2ECA55F9F268}"/>
              </a:ext>
            </a:extLst>
          </p:cNvPr>
          <p:cNvSpPr/>
          <p:nvPr/>
        </p:nvSpPr>
        <p:spPr>
          <a:xfrm>
            <a:off x="465616" y="2740070"/>
            <a:ext cx="8241948" cy="4393058"/>
          </a:xfrm>
          <a:custGeom>
            <a:avLst/>
            <a:gdLst/>
            <a:ahLst/>
            <a:cxnLst/>
            <a:rect l="l" t="t" r="r" b="b"/>
            <a:pathLst>
              <a:path w="1490774" h="1156632" extrusionOk="0">
                <a:moveTo>
                  <a:pt x="65653" y="0"/>
                </a:moveTo>
                <a:lnTo>
                  <a:pt x="1425121" y="0"/>
                </a:lnTo>
                <a:cubicBezTo>
                  <a:pt x="1461380" y="0"/>
                  <a:pt x="1490774" y="29394"/>
                  <a:pt x="1490774" y="65653"/>
                </a:cubicBezTo>
                <a:lnTo>
                  <a:pt x="1490774" y="1090979"/>
                </a:lnTo>
                <a:cubicBezTo>
                  <a:pt x="1490774" y="1127238"/>
                  <a:pt x="1461380" y="1156632"/>
                  <a:pt x="1425121" y="1156632"/>
                </a:cubicBezTo>
                <a:lnTo>
                  <a:pt x="65653" y="1156632"/>
                </a:lnTo>
                <a:cubicBezTo>
                  <a:pt x="29394" y="1156632"/>
                  <a:pt x="0" y="1127238"/>
                  <a:pt x="0" y="1090979"/>
                </a:cubicBezTo>
                <a:lnTo>
                  <a:pt x="0" y="65653"/>
                </a:lnTo>
                <a:cubicBezTo>
                  <a:pt x="0" y="29394"/>
                  <a:pt x="29394" y="0"/>
                  <a:pt x="6565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9;p15">
            <a:extLst>
              <a:ext uri="{FF2B5EF4-FFF2-40B4-BE49-F238E27FC236}">
                <a16:creationId xmlns:a16="http://schemas.microsoft.com/office/drawing/2014/main" id="{FFF40786-D86C-0542-081C-4054A632E413}"/>
              </a:ext>
            </a:extLst>
          </p:cNvPr>
          <p:cNvSpPr txBox="1"/>
          <p:nvPr/>
        </p:nvSpPr>
        <p:spPr>
          <a:xfrm>
            <a:off x="494565" y="2995253"/>
            <a:ext cx="7987998" cy="3768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In this chart it’s show the personnel charging cost per hour most too the least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As per shown in the chart the personnel crystal / stanley charge the most per hour for the projects 600.00 dollar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And the least cost per hour is charged by Sondra around 45.00 dollar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2B1E11A-F783-AE5F-ECC0-5B2B6ED4F070}"/>
              </a:ext>
            </a:extLst>
          </p:cNvPr>
          <p:cNvSpPr/>
          <p:nvPr/>
        </p:nvSpPr>
        <p:spPr>
          <a:xfrm>
            <a:off x="0" y="0"/>
            <a:ext cx="18635241" cy="104172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5" name="Google Shape;565;p26"/>
          <p:cNvSpPr txBox="1"/>
          <p:nvPr/>
        </p:nvSpPr>
        <p:spPr>
          <a:xfrm>
            <a:off x="6849371" y="7292586"/>
            <a:ext cx="9909096" cy="157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section name</a:t>
            </a:r>
            <a:endParaRPr/>
          </a:p>
        </p:txBody>
      </p:sp>
      <p:grpSp>
        <p:nvGrpSpPr>
          <p:cNvPr id="576" name="Google Shape;576;p26"/>
          <p:cNvGrpSpPr/>
          <p:nvPr/>
        </p:nvGrpSpPr>
        <p:grpSpPr>
          <a:xfrm rot="10800000">
            <a:off x="13557529" y="-3278780"/>
            <a:ext cx="6999655" cy="8614961"/>
            <a:chOff x="0" y="0"/>
            <a:chExt cx="9332874" cy="11486614"/>
          </a:xfrm>
        </p:grpSpPr>
        <p:grpSp>
          <p:nvGrpSpPr>
            <p:cNvPr id="577" name="Google Shape;577;p26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578" name="Google Shape;578;p2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0" name="Google Shape;580;p26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581" name="Google Shape;581;p2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3" name="Google Shape;583;p26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584" name="Google Shape;584;p2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87" name="Google Shape;587;p26"/>
          <p:cNvGrpSpPr/>
          <p:nvPr/>
        </p:nvGrpSpPr>
        <p:grpSpPr>
          <a:xfrm>
            <a:off x="15226010" y="2079760"/>
            <a:ext cx="406823" cy="408647"/>
            <a:chOff x="1813" y="0"/>
            <a:chExt cx="809173" cy="812800"/>
          </a:xfrm>
        </p:grpSpPr>
        <p:sp>
          <p:nvSpPr>
            <p:cNvPr id="588" name="Google Shape;588;p2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0" name="Google Shape;590;p26"/>
          <p:cNvGrpSpPr/>
          <p:nvPr/>
        </p:nvGrpSpPr>
        <p:grpSpPr>
          <a:xfrm>
            <a:off x="15789684" y="2079760"/>
            <a:ext cx="406823" cy="408647"/>
            <a:chOff x="1813" y="0"/>
            <a:chExt cx="809173" cy="812800"/>
          </a:xfrm>
        </p:grpSpPr>
        <p:sp>
          <p:nvSpPr>
            <p:cNvPr id="591" name="Google Shape;591;p2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3" name="Google Shape;593;p26"/>
          <p:cNvGrpSpPr/>
          <p:nvPr/>
        </p:nvGrpSpPr>
        <p:grpSpPr>
          <a:xfrm>
            <a:off x="16350731" y="2079760"/>
            <a:ext cx="406823" cy="408647"/>
            <a:chOff x="1813" y="0"/>
            <a:chExt cx="809173" cy="812800"/>
          </a:xfrm>
        </p:grpSpPr>
        <p:sp>
          <p:nvSpPr>
            <p:cNvPr id="594" name="Google Shape;594;p2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" name="Google Shape;156;p15">
            <a:extLst>
              <a:ext uri="{FF2B5EF4-FFF2-40B4-BE49-F238E27FC236}">
                <a16:creationId xmlns:a16="http://schemas.microsoft.com/office/drawing/2014/main" id="{5A7C5A65-EDCE-22A0-459D-9B55B38C05A1}"/>
              </a:ext>
            </a:extLst>
          </p:cNvPr>
          <p:cNvGrpSpPr/>
          <p:nvPr/>
        </p:nvGrpSpPr>
        <p:grpSpPr>
          <a:xfrm>
            <a:off x="446271" y="282016"/>
            <a:ext cx="6403099" cy="2522388"/>
            <a:chOff x="0" y="-38100"/>
            <a:chExt cx="1129234" cy="850900"/>
          </a:xfrm>
        </p:grpSpPr>
        <p:sp>
          <p:nvSpPr>
            <p:cNvPr id="5" name="Google Shape;157;p15">
              <a:extLst>
                <a:ext uri="{FF2B5EF4-FFF2-40B4-BE49-F238E27FC236}">
                  <a16:creationId xmlns:a16="http://schemas.microsoft.com/office/drawing/2014/main" id="{C818804D-1512-3029-D9C6-AA21FCC12A44}"/>
                </a:ext>
              </a:extLst>
            </p:cNvPr>
            <p:cNvSpPr/>
            <p:nvPr/>
          </p:nvSpPr>
          <p:spPr>
            <a:xfrm>
              <a:off x="0" y="0"/>
              <a:ext cx="1129234" cy="282729"/>
            </a:xfrm>
            <a:custGeom>
              <a:avLst/>
              <a:gdLst/>
              <a:ahLst/>
              <a:cxnLst/>
              <a:rect l="l" t="t" r="r" b="b"/>
              <a:pathLst>
                <a:path w="1129234" h="282729" extrusionOk="0">
                  <a:moveTo>
                    <a:pt x="86672" y="0"/>
                  </a:moveTo>
                  <a:lnTo>
                    <a:pt x="1042562" y="0"/>
                  </a:lnTo>
                  <a:cubicBezTo>
                    <a:pt x="1065549" y="0"/>
                    <a:pt x="1087594" y="9132"/>
                    <a:pt x="1103849" y="25386"/>
                  </a:cubicBezTo>
                  <a:cubicBezTo>
                    <a:pt x="1120103" y="41640"/>
                    <a:pt x="1129234" y="63685"/>
                    <a:pt x="1129234" y="86672"/>
                  </a:cubicBezTo>
                  <a:lnTo>
                    <a:pt x="1129234" y="196057"/>
                  </a:lnTo>
                  <a:cubicBezTo>
                    <a:pt x="1129234" y="243925"/>
                    <a:pt x="1090430" y="282729"/>
                    <a:pt x="1042562" y="282729"/>
                  </a:cubicBezTo>
                  <a:lnTo>
                    <a:pt x="86672" y="282729"/>
                  </a:lnTo>
                  <a:cubicBezTo>
                    <a:pt x="63685" y="282729"/>
                    <a:pt x="41640" y="273598"/>
                    <a:pt x="25386" y="257344"/>
                  </a:cubicBezTo>
                  <a:cubicBezTo>
                    <a:pt x="9132" y="241090"/>
                    <a:pt x="0" y="219044"/>
                    <a:pt x="0" y="196057"/>
                  </a:cubicBezTo>
                  <a:lnTo>
                    <a:pt x="0" y="86672"/>
                  </a:lnTo>
                  <a:cubicBezTo>
                    <a:pt x="0" y="63685"/>
                    <a:pt x="9132" y="41640"/>
                    <a:pt x="25386" y="25386"/>
                  </a:cubicBezTo>
                  <a:cubicBezTo>
                    <a:pt x="41640" y="9132"/>
                    <a:pt x="63685" y="0"/>
                    <a:pt x="86672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8;p15">
              <a:extLst>
                <a:ext uri="{FF2B5EF4-FFF2-40B4-BE49-F238E27FC236}">
                  <a16:creationId xmlns:a16="http://schemas.microsoft.com/office/drawing/2014/main" id="{9D67426F-6744-8525-A6BF-993A9926A84D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Google Shape;160;p15">
            <a:extLst>
              <a:ext uri="{FF2B5EF4-FFF2-40B4-BE49-F238E27FC236}">
                <a16:creationId xmlns:a16="http://schemas.microsoft.com/office/drawing/2014/main" id="{5AF7F730-776E-F17B-13A3-880299ACE978}"/>
              </a:ext>
            </a:extLst>
          </p:cNvPr>
          <p:cNvSpPr txBox="1"/>
          <p:nvPr/>
        </p:nvSpPr>
        <p:spPr>
          <a:xfrm>
            <a:off x="1104534" y="569402"/>
            <a:ext cx="5631546" cy="480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Projects that are over or under  hours</a:t>
            </a:r>
            <a:endParaRPr sz="1050"/>
          </a:p>
        </p:txBody>
      </p:sp>
      <p:sp>
        <p:nvSpPr>
          <p:cNvPr id="8" name="Google Shape;154;p15">
            <a:extLst>
              <a:ext uri="{FF2B5EF4-FFF2-40B4-BE49-F238E27FC236}">
                <a16:creationId xmlns:a16="http://schemas.microsoft.com/office/drawing/2014/main" id="{12B432F2-2DDF-1D94-E2D0-A5A25B6CA794}"/>
              </a:ext>
            </a:extLst>
          </p:cNvPr>
          <p:cNvSpPr/>
          <p:nvPr/>
        </p:nvSpPr>
        <p:spPr>
          <a:xfrm>
            <a:off x="358289" y="1511787"/>
            <a:ext cx="8241948" cy="6301124"/>
          </a:xfrm>
          <a:custGeom>
            <a:avLst/>
            <a:gdLst/>
            <a:ahLst/>
            <a:cxnLst/>
            <a:rect l="l" t="t" r="r" b="b"/>
            <a:pathLst>
              <a:path w="1490774" h="1156632" extrusionOk="0">
                <a:moveTo>
                  <a:pt x="65653" y="0"/>
                </a:moveTo>
                <a:lnTo>
                  <a:pt x="1425121" y="0"/>
                </a:lnTo>
                <a:cubicBezTo>
                  <a:pt x="1461380" y="0"/>
                  <a:pt x="1490774" y="29394"/>
                  <a:pt x="1490774" y="65653"/>
                </a:cubicBezTo>
                <a:lnTo>
                  <a:pt x="1490774" y="1090979"/>
                </a:lnTo>
                <a:cubicBezTo>
                  <a:pt x="1490774" y="1127238"/>
                  <a:pt x="1461380" y="1156632"/>
                  <a:pt x="1425121" y="1156632"/>
                </a:cubicBezTo>
                <a:lnTo>
                  <a:pt x="65653" y="1156632"/>
                </a:lnTo>
                <a:cubicBezTo>
                  <a:pt x="29394" y="1156632"/>
                  <a:pt x="0" y="1127238"/>
                  <a:pt x="0" y="1090979"/>
                </a:cubicBezTo>
                <a:lnTo>
                  <a:pt x="0" y="65653"/>
                </a:lnTo>
                <a:cubicBezTo>
                  <a:pt x="0" y="29394"/>
                  <a:pt x="29394" y="0"/>
                  <a:pt x="6565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59;p15">
            <a:extLst>
              <a:ext uri="{FF2B5EF4-FFF2-40B4-BE49-F238E27FC236}">
                <a16:creationId xmlns:a16="http://schemas.microsoft.com/office/drawing/2014/main" id="{FDCB96F9-A021-A325-B04A-E557886217C4}"/>
              </a:ext>
            </a:extLst>
          </p:cNvPr>
          <p:cNvSpPr txBox="1"/>
          <p:nvPr/>
        </p:nvSpPr>
        <p:spPr>
          <a:xfrm>
            <a:off x="331667" y="1749593"/>
            <a:ext cx="7987998" cy="59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In this chart it is show that which of the projects that are over or under the budgeted hours 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As per shown in the chart project A acutal hours exceed that of its budget hours 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Projects B month 1-3 exceed the acutal budgeted hours and 4-6 month hours are lower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c 1-6 month exceed the hours given in budget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D 1-6 month are lower hours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E 1-6 months are also lower than the budgeted hours</a:t>
            </a:r>
            <a:endParaRPr lang="en-US" sz="2499" b="0" i="0" u="none" strike="noStrike" cap="none">
              <a:solidFill>
                <a:srgbClr val="0B132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79839C-DEA2-0DD5-3A51-D62BEF29D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134" y="4727554"/>
            <a:ext cx="9970008" cy="53522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06389970-4457-27C5-E122-9D30BEB1CAB3}"/>
              </a:ext>
            </a:extLst>
          </p:cNvPr>
          <p:cNvSpPr/>
          <p:nvPr/>
        </p:nvSpPr>
        <p:spPr>
          <a:xfrm>
            <a:off x="9140824" y="1684939"/>
            <a:ext cx="9050771" cy="676390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66" name="Google Shape;366;p21"/>
          <p:cNvGrpSpPr/>
          <p:nvPr/>
        </p:nvGrpSpPr>
        <p:grpSpPr>
          <a:xfrm>
            <a:off x="14353073" y="6880240"/>
            <a:ext cx="6999655" cy="8614961"/>
            <a:chOff x="0" y="0"/>
            <a:chExt cx="9332874" cy="11486614"/>
          </a:xfrm>
        </p:grpSpPr>
        <p:grpSp>
          <p:nvGrpSpPr>
            <p:cNvPr id="367" name="Google Shape;367;p21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368" name="Google Shape;36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0" name="Google Shape;370;p21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371" name="Google Shape;37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3" name="Google Shape;373;p21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374" name="Google Shape;37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76" name="Google Shape;376;p21"/>
          <p:cNvGrpSpPr/>
          <p:nvPr/>
        </p:nvGrpSpPr>
        <p:grpSpPr>
          <a:xfrm>
            <a:off x="-3548742" y="8354719"/>
            <a:ext cx="6039488" cy="7433216"/>
            <a:chOff x="0" y="0"/>
            <a:chExt cx="8052650" cy="9910954"/>
          </a:xfrm>
        </p:grpSpPr>
        <p:grpSp>
          <p:nvGrpSpPr>
            <p:cNvPr id="377" name="Google Shape;377;p21"/>
            <p:cNvGrpSpPr/>
            <p:nvPr/>
          </p:nvGrpSpPr>
          <p:grpSpPr>
            <a:xfrm>
              <a:off x="0" y="0"/>
              <a:ext cx="8052650" cy="9910954"/>
              <a:chOff x="0" y="0"/>
              <a:chExt cx="660400" cy="812800"/>
            </a:xfrm>
          </p:grpSpPr>
          <p:sp>
            <p:nvSpPr>
              <p:cNvPr id="378" name="Google Shape;37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0" name="Google Shape;380;p21"/>
            <p:cNvGrpSpPr/>
            <p:nvPr/>
          </p:nvGrpSpPr>
          <p:grpSpPr>
            <a:xfrm>
              <a:off x="470446" y="579010"/>
              <a:ext cx="7111758" cy="8752934"/>
              <a:chOff x="0" y="0"/>
              <a:chExt cx="660400" cy="812800"/>
            </a:xfrm>
          </p:grpSpPr>
          <p:sp>
            <p:nvSpPr>
              <p:cNvPr id="381" name="Google Shape;38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3" name="Google Shape;383;p21"/>
            <p:cNvGrpSpPr/>
            <p:nvPr/>
          </p:nvGrpSpPr>
          <p:grpSpPr>
            <a:xfrm>
              <a:off x="934874" y="1150614"/>
              <a:ext cx="6182902" cy="7609726"/>
              <a:chOff x="0" y="0"/>
              <a:chExt cx="660400" cy="812800"/>
            </a:xfrm>
          </p:grpSpPr>
          <p:sp>
            <p:nvSpPr>
              <p:cNvPr id="384" name="Google Shape;38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6" name="Google Shape;386;p21"/>
          <p:cNvGrpSpPr/>
          <p:nvPr/>
        </p:nvGrpSpPr>
        <p:grpSpPr>
          <a:xfrm rot="10800000">
            <a:off x="7191530" y="-2403040"/>
            <a:ext cx="3904939" cy="4806079"/>
            <a:chOff x="0" y="0"/>
            <a:chExt cx="5206586" cy="6408106"/>
          </a:xfrm>
        </p:grpSpPr>
        <p:grpSp>
          <p:nvGrpSpPr>
            <p:cNvPr id="387" name="Google Shape;387;p21"/>
            <p:cNvGrpSpPr/>
            <p:nvPr/>
          </p:nvGrpSpPr>
          <p:grpSpPr>
            <a:xfrm>
              <a:off x="0" y="0"/>
              <a:ext cx="5206586" cy="6408106"/>
              <a:chOff x="0" y="0"/>
              <a:chExt cx="660400" cy="812800"/>
            </a:xfrm>
          </p:grpSpPr>
          <p:sp>
            <p:nvSpPr>
              <p:cNvPr id="388" name="Google Shape;38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0" name="Google Shape;390;p21"/>
            <p:cNvGrpSpPr/>
            <p:nvPr/>
          </p:nvGrpSpPr>
          <p:grpSpPr>
            <a:xfrm>
              <a:off x="304175" y="374370"/>
              <a:ext cx="4598236" cy="5659367"/>
              <a:chOff x="0" y="0"/>
              <a:chExt cx="660400" cy="812800"/>
            </a:xfrm>
          </p:grpSpPr>
          <p:sp>
            <p:nvSpPr>
              <p:cNvPr id="391" name="Google Shape;39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3" name="Google Shape;393;p21"/>
            <p:cNvGrpSpPr/>
            <p:nvPr/>
          </p:nvGrpSpPr>
          <p:grpSpPr>
            <a:xfrm>
              <a:off x="604460" y="743950"/>
              <a:ext cx="3997667" cy="4920205"/>
              <a:chOff x="0" y="0"/>
              <a:chExt cx="660400" cy="812800"/>
            </a:xfrm>
          </p:grpSpPr>
          <p:sp>
            <p:nvSpPr>
              <p:cNvPr id="394" name="Google Shape;39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96" name="Google Shape;396;p21"/>
          <p:cNvGrpSpPr/>
          <p:nvPr/>
        </p:nvGrpSpPr>
        <p:grpSpPr>
          <a:xfrm>
            <a:off x="646124" y="1027783"/>
            <a:ext cx="406823" cy="408647"/>
            <a:chOff x="1813" y="0"/>
            <a:chExt cx="809173" cy="812800"/>
          </a:xfrm>
        </p:grpSpPr>
        <p:sp>
          <p:nvSpPr>
            <p:cNvPr id="397" name="Google Shape;397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9" name="Google Shape;399;p21"/>
          <p:cNvGrpSpPr/>
          <p:nvPr/>
        </p:nvGrpSpPr>
        <p:grpSpPr>
          <a:xfrm>
            <a:off x="1209798" y="1027783"/>
            <a:ext cx="406823" cy="408647"/>
            <a:chOff x="1813" y="0"/>
            <a:chExt cx="809173" cy="812800"/>
          </a:xfrm>
        </p:grpSpPr>
        <p:sp>
          <p:nvSpPr>
            <p:cNvPr id="400" name="Google Shape;400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2" name="Google Shape;402;p21"/>
          <p:cNvGrpSpPr/>
          <p:nvPr/>
        </p:nvGrpSpPr>
        <p:grpSpPr>
          <a:xfrm>
            <a:off x="1770846" y="1027783"/>
            <a:ext cx="406823" cy="408647"/>
            <a:chOff x="1813" y="0"/>
            <a:chExt cx="809173" cy="812800"/>
          </a:xfrm>
        </p:grpSpPr>
        <p:sp>
          <p:nvSpPr>
            <p:cNvPr id="403" name="Google Shape;403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" name="Google Shape;156;p15">
            <a:extLst>
              <a:ext uri="{FF2B5EF4-FFF2-40B4-BE49-F238E27FC236}">
                <a16:creationId xmlns:a16="http://schemas.microsoft.com/office/drawing/2014/main" id="{2D2960D8-EE02-7865-CE8F-FEED7AD4FDAA}"/>
              </a:ext>
            </a:extLst>
          </p:cNvPr>
          <p:cNvGrpSpPr/>
          <p:nvPr/>
        </p:nvGrpSpPr>
        <p:grpSpPr>
          <a:xfrm>
            <a:off x="551536" y="1599297"/>
            <a:ext cx="6039488" cy="2522388"/>
            <a:chOff x="0" y="-38100"/>
            <a:chExt cx="1129234" cy="850900"/>
          </a:xfrm>
        </p:grpSpPr>
        <p:sp>
          <p:nvSpPr>
            <p:cNvPr id="6" name="Google Shape;157;p15">
              <a:extLst>
                <a:ext uri="{FF2B5EF4-FFF2-40B4-BE49-F238E27FC236}">
                  <a16:creationId xmlns:a16="http://schemas.microsoft.com/office/drawing/2014/main" id="{08C1C6BE-981A-4635-F143-FD66BD8BAEFF}"/>
                </a:ext>
              </a:extLst>
            </p:cNvPr>
            <p:cNvSpPr/>
            <p:nvPr/>
          </p:nvSpPr>
          <p:spPr>
            <a:xfrm>
              <a:off x="0" y="0"/>
              <a:ext cx="1129234" cy="282729"/>
            </a:xfrm>
            <a:custGeom>
              <a:avLst/>
              <a:gdLst/>
              <a:ahLst/>
              <a:cxnLst/>
              <a:rect l="l" t="t" r="r" b="b"/>
              <a:pathLst>
                <a:path w="1129234" h="282729" extrusionOk="0">
                  <a:moveTo>
                    <a:pt x="86672" y="0"/>
                  </a:moveTo>
                  <a:lnTo>
                    <a:pt x="1042562" y="0"/>
                  </a:lnTo>
                  <a:cubicBezTo>
                    <a:pt x="1065549" y="0"/>
                    <a:pt x="1087594" y="9132"/>
                    <a:pt x="1103849" y="25386"/>
                  </a:cubicBezTo>
                  <a:cubicBezTo>
                    <a:pt x="1120103" y="41640"/>
                    <a:pt x="1129234" y="63685"/>
                    <a:pt x="1129234" y="86672"/>
                  </a:cubicBezTo>
                  <a:lnTo>
                    <a:pt x="1129234" y="196057"/>
                  </a:lnTo>
                  <a:cubicBezTo>
                    <a:pt x="1129234" y="243925"/>
                    <a:pt x="1090430" y="282729"/>
                    <a:pt x="1042562" y="282729"/>
                  </a:cubicBezTo>
                  <a:lnTo>
                    <a:pt x="86672" y="282729"/>
                  </a:lnTo>
                  <a:cubicBezTo>
                    <a:pt x="63685" y="282729"/>
                    <a:pt x="41640" y="273598"/>
                    <a:pt x="25386" y="257344"/>
                  </a:cubicBezTo>
                  <a:cubicBezTo>
                    <a:pt x="9132" y="241090"/>
                    <a:pt x="0" y="219044"/>
                    <a:pt x="0" y="196057"/>
                  </a:cubicBezTo>
                  <a:lnTo>
                    <a:pt x="0" y="86672"/>
                  </a:lnTo>
                  <a:cubicBezTo>
                    <a:pt x="0" y="63685"/>
                    <a:pt x="9132" y="41640"/>
                    <a:pt x="25386" y="25386"/>
                  </a:cubicBezTo>
                  <a:cubicBezTo>
                    <a:pt x="41640" y="9132"/>
                    <a:pt x="63685" y="0"/>
                    <a:pt x="86672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8;p15">
              <a:extLst>
                <a:ext uri="{FF2B5EF4-FFF2-40B4-BE49-F238E27FC236}">
                  <a16:creationId xmlns:a16="http://schemas.microsoft.com/office/drawing/2014/main" id="{46FD5754-871E-95C2-4BAF-EFD123659794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160;p15">
            <a:extLst>
              <a:ext uri="{FF2B5EF4-FFF2-40B4-BE49-F238E27FC236}">
                <a16:creationId xmlns:a16="http://schemas.microsoft.com/office/drawing/2014/main" id="{4C5DD2DB-A9EF-9751-D7AE-E463290798C0}"/>
              </a:ext>
            </a:extLst>
          </p:cNvPr>
          <p:cNvSpPr txBox="1"/>
          <p:nvPr/>
        </p:nvSpPr>
        <p:spPr>
          <a:xfrm>
            <a:off x="1209798" y="1886683"/>
            <a:ext cx="5178822" cy="480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Projects that are over or under cost</a:t>
            </a:r>
            <a:endParaRPr sz="1050"/>
          </a:p>
        </p:txBody>
      </p:sp>
      <p:sp>
        <p:nvSpPr>
          <p:cNvPr id="9" name="Google Shape;154;p15">
            <a:extLst>
              <a:ext uri="{FF2B5EF4-FFF2-40B4-BE49-F238E27FC236}">
                <a16:creationId xmlns:a16="http://schemas.microsoft.com/office/drawing/2014/main" id="{AA204F93-35E3-58E3-D741-2ECA55F9F268}"/>
              </a:ext>
            </a:extLst>
          </p:cNvPr>
          <p:cNvSpPr/>
          <p:nvPr/>
        </p:nvSpPr>
        <p:spPr>
          <a:xfrm>
            <a:off x="465616" y="2740070"/>
            <a:ext cx="8241948" cy="5819184"/>
          </a:xfrm>
          <a:custGeom>
            <a:avLst/>
            <a:gdLst/>
            <a:ahLst/>
            <a:cxnLst/>
            <a:rect l="l" t="t" r="r" b="b"/>
            <a:pathLst>
              <a:path w="1490774" h="1156632" extrusionOk="0">
                <a:moveTo>
                  <a:pt x="65653" y="0"/>
                </a:moveTo>
                <a:lnTo>
                  <a:pt x="1425121" y="0"/>
                </a:lnTo>
                <a:cubicBezTo>
                  <a:pt x="1461380" y="0"/>
                  <a:pt x="1490774" y="29394"/>
                  <a:pt x="1490774" y="65653"/>
                </a:cubicBezTo>
                <a:lnTo>
                  <a:pt x="1490774" y="1090979"/>
                </a:lnTo>
                <a:cubicBezTo>
                  <a:pt x="1490774" y="1127238"/>
                  <a:pt x="1461380" y="1156632"/>
                  <a:pt x="1425121" y="1156632"/>
                </a:cubicBezTo>
                <a:lnTo>
                  <a:pt x="65653" y="1156632"/>
                </a:lnTo>
                <a:cubicBezTo>
                  <a:pt x="29394" y="1156632"/>
                  <a:pt x="0" y="1127238"/>
                  <a:pt x="0" y="1090979"/>
                </a:cubicBezTo>
                <a:lnTo>
                  <a:pt x="0" y="65653"/>
                </a:lnTo>
                <a:cubicBezTo>
                  <a:pt x="0" y="29394"/>
                  <a:pt x="29394" y="0"/>
                  <a:pt x="6565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9;p15">
            <a:extLst>
              <a:ext uri="{FF2B5EF4-FFF2-40B4-BE49-F238E27FC236}">
                <a16:creationId xmlns:a16="http://schemas.microsoft.com/office/drawing/2014/main" id="{FFF40786-D86C-0542-081C-4054A632E413}"/>
              </a:ext>
            </a:extLst>
          </p:cNvPr>
          <p:cNvSpPr txBox="1"/>
          <p:nvPr/>
        </p:nvSpPr>
        <p:spPr>
          <a:xfrm>
            <a:off x="494565" y="2995253"/>
            <a:ext cx="7987998" cy="5384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In this chart its shown that for each project thers a budget cost and it 1-6 month some projects have surpassed that budget cost 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As per shown in the chart the project A actual cost between 1-6 moth exceed the budgeted cost 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B 1-3 month acutal cost is more and 4-6 month actual cost is low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c 1-6 month cost is more 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D actual cost is lower than the budgeted cost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E acutal cost is lower than the budgeted cost</a:t>
            </a:r>
            <a:endParaRPr lang="en-US" sz="2499" b="0" i="0" u="none" strike="noStrike" cap="none">
              <a:solidFill>
                <a:srgbClr val="0B132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F8CD279-06A8-0536-BE01-0DDD95668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7103" y="1905483"/>
            <a:ext cx="8775417" cy="637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674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06389970-4457-27C5-E122-9D30BEB1CAB3}"/>
              </a:ext>
            </a:extLst>
          </p:cNvPr>
          <p:cNvSpPr/>
          <p:nvPr/>
        </p:nvSpPr>
        <p:spPr>
          <a:xfrm>
            <a:off x="9140824" y="1684939"/>
            <a:ext cx="9050771" cy="676390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66" name="Google Shape;366;p21"/>
          <p:cNvGrpSpPr/>
          <p:nvPr/>
        </p:nvGrpSpPr>
        <p:grpSpPr>
          <a:xfrm>
            <a:off x="14353073" y="6880240"/>
            <a:ext cx="6999655" cy="8614961"/>
            <a:chOff x="0" y="0"/>
            <a:chExt cx="9332874" cy="11486614"/>
          </a:xfrm>
        </p:grpSpPr>
        <p:grpSp>
          <p:nvGrpSpPr>
            <p:cNvPr id="367" name="Google Shape;367;p21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368" name="Google Shape;36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0" name="Google Shape;370;p21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371" name="Google Shape;37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3" name="Google Shape;373;p21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374" name="Google Shape;37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76" name="Google Shape;376;p21"/>
          <p:cNvGrpSpPr/>
          <p:nvPr/>
        </p:nvGrpSpPr>
        <p:grpSpPr>
          <a:xfrm>
            <a:off x="-3548742" y="8354719"/>
            <a:ext cx="6039488" cy="7433216"/>
            <a:chOff x="0" y="0"/>
            <a:chExt cx="8052650" cy="9910954"/>
          </a:xfrm>
        </p:grpSpPr>
        <p:grpSp>
          <p:nvGrpSpPr>
            <p:cNvPr id="377" name="Google Shape;377;p21"/>
            <p:cNvGrpSpPr/>
            <p:nvPr/>
          </p:nvGrpSpPr>
          <p:grpSpPr>
            <a:xfrm>
              <a:off x="0" y="0"/>
              <a:ext cx="8052650" cy="9910954"/>
              <a:chOff x="0" y="0"/>
              <a:chExt cx="660400" cy="812800"/>
            </a:xfrm>
          </p:grpSpPr>
          <p:sp>
            <p:nvSpPr>
              <p:cNvPr id="378" name="Google Shape;37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0" name="Google Shape;380;p21"/>
            <p:cNvGrpSpPr/>
            <p:nvPr/>
          </p:nvGrpSpPr>
          <p:grpSpPr>
            <a:xfrm>
              <a:off x="470446" y="579010"/>
              <a:ext cx="7111758" cy="8752934"/>
              <a:chOff x="0" y="0"/>
              <a:chExt cx="660400" cy="812800"/>
            </a:xfrm>
          </p:grpSpPr>
          <p:sp>
            <p:nvSpPr>
              <p:cNvPr id="381" name="Google Shape;38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3" name="Google Shape;383;p21"/>
            <p:cNvGrpSpPr/>
            <p:nvPr/>
          </p:nvGrpSpPr>
          <p:grpSpPr>
            <a:xfrm>
              <a:off x="934874" y="1150614"/>
              <a:ext cx="6182902" cy="7609726"/>
              <a:chOff x="0" y="0"/>
              <a:chExt cx="660400" cy="812800"/>
            </a:xfrm>
          </p:grpSpPr>
          <p:sp>
            <p:nvSpPr>
              <p:cNvPr id="384" name="Google Shape;38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6" name="Google Shape;386;p21"/>
          <p:cNvGrpSpPr/>
          <p:nvPr/>
        </p:nvGrpSpPr>
        <p:grpSpPr>
          <a:xfrm rot="10800000">
            <a:off x="7191530" y="-2403040"/>
            <a:ext cx="3904939" cy="4806079"/>
            <a:chOff x="0" y="0"/>
            <a:chExt cx="5206586" cy="6408106"/>
          </a:xfrm>
        </p:grpSpPr>
        <p:grpSp>
          <p:nvGrpSpPr>
            <p:cNvPr id="387" name="Google Shape;387;p21"/>
            <p:cNvGrpSpPr/>
            <p:nvPr/>
          </p:nvGrpSpPr>
          <p:grpSpPr>
            <a:xfrm>
              <a:off x="0" y="0"/>
              <a:ext cx="5206586" cy="6408106"/>
              <a:chOff x="0" y="0"/>
              <a:chExt cx="660400" cy="812800"/>
            </a:xfrm>
          </p:grpSpPr>
          <p:sp>
            <p:nvSpPr>
              <p:cNvPr id="388" name="Google Shape;38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0" name="Google Shape;390;p21"/>
            <p:cNvGrpSpPr/>
            <p:nvPr/>
          </p:nvGrpSpPr>
          <p:grpSpPr>
            <a:xfrm>
              <a:off x="304175" y="374370"/>
              <a:ext cx="4598236" cy="5659367"/>
              <a:chOff x="0" y="0"/>
              <a:chExt cx="660400" cy="812800"/>
            </a:xfrm>
          </p:grpSpPr>
          <p:sp>
            <p:nvSpPr>
              <p:cNvPr id="391" name="Google Shape;39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3" name="Google Shape;393;p21"/>
            <p:cNvGrpSpPr/>
            <p:nvPr/>
          </p:nvGrpSpPr>
          <p:grpSpPr>
            <a:xfrm>
              <a:off x="604460" y="743950"/>
              <a:ext cx="3997667" cy="4920205"/>
              <a:chOff x="0" y="0"/>
              <a:chExt cx="660400" cy="812800"/>
            </a:xfrm>
          </p:grpSpPr>
          <p:sp>
            <p:nvSpPr>
              <p:cNvPr id="394" name="Google Shape;39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96" name="Google Shape;396;p21"/>
          <p:cNvGrpSpPr/>
          <p:nvPr/>
        </p:nvGrpSpPr>
        <p:grpSpPr>
          <a:xfrm>
            <a:off x="646124" y="1027783"/>
            <a:ext cx="406823" cy="408647"/>
            <a:chOff x="1813" y="0"/>
            <a:chExt cx="809173" cy="812800"/>
          </a:xfrm>
        </p:grpSpPr>
        <p:sp>
          <p:nvSpPr>
            <p:cNvPr id="397" name="Google Shape;397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9" name="Google Shape;399;p21"/>
          <p:cNvGrpSpPr/>
          <p:nvPr/>
        </p:nvGrpSpPr>
        <p:grpSpPr>
          <a:xfrm>
            <a:off x="1209798" y="1027783"/>
            <a:ext cx="406823" cy="408647"/>
            <a:chOff x="1813" y="0"/>
            <a:chExt cx="809173" cy="812800"/>
          </a:xfrm>
        </p:grpSpPr>
        <p:sp>
          <p:nvSpPr>
            <p:cNvPr id="400" name="Google Shape;400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2" name="Google Shape;402;p21"/>
          <p:cNvGrpSpPr/>
          <p:nvPr/>
        </p:nvGrpSpPr>
        <p:grpSpPr>
          <a:xfrm>
            <a:off x="1770846" y="1027783"/>
            <a:ext cx="406823" cy="408647"/>
            <a:chOff x="1813" y="0"/>
            <a:chExt cx="809173" cy="812800"/>
          </a:xfrm>
        </p:grpSpPr>
        <p:sp>
          <p:nvSpPr>
            <p:cNvPr id="403" name="Google Shape;403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" name="Google Shape;156;p15">
            <a:extLst>
              <a:ext uri="{FF2B5EF4-FFF2-40B4-BE49-F238E27FC236}">
                <a16:creationId xmlns:a16="http://schemas.microsoft.com/office/drawing/2014/main" id="{2D2960D8-EE02-7865-CE8F-FEED7AD4FDAA}"/>
              </a:ext>
            </a:extLst>
          </p:cNvPr>
          <p:cNvGrpSpPr/>
          <p:nvPr/>
        </p:nvGrpSpPr>
        <p:grpSpPr>
          <a:xfrm>
            <a:off x="551535" y="1599297"/>
            <a:ext cx="7021619" cy="2522388"/>
            <a:chOff x="0" y="-38100"/>
            <a:chExt cx="1129234" cy="850900"/>
          </a:xfrm>
        </p:grpSpPr>
        <p:sp>
          <p:nvSpPr>
            <p:cNvPr id="6" name="Google Shape;157;p15">
              <a:extLst>
                <a:ext uri="{FF2B5EF4-FFF2-40B4-BE49-F238E27FC236}">
                  <a16:creationId xmlns:a16="http://schemas.microsoft.com/office/drawing/2014/main" id="{08C1C6BE-981A-4635-F143-FD66BD8BAEFF}"/>
                </a:ext>
              </a:extLst>
            </p:cNvPr>
            <p:cNvSpPr/>
            <p:nvPr/>
          </p:nvSpPr>
          <p:spPr>
            <a:xfrm>
              <a:off x="0" y="0"/>
              <a:ext cx="1129234" cy="282729"/>
            </a:xfrm>
            <a:custGeom>
              <a:avLst/>
              <a:gdLst/>
              <a:ahLst/>
              <a:cxnLst/>
              <a:rect l="l" t="t" r="r" b="b"/>
              <a:pathLst>
                <a:path w="1129234" h="282729" extrusionOk="0">
                  <a:moveTo>
                    <a:pt x="86672" y="0"/>
                  </a:moveTo>
                  <a:lnTo>
                    <a:pt x="1042562" y="0"/>
                  </a:lnTo>
                  <a:cubicBezTo>
                    <a:pt x="1065549" y="0"/>
                    <a:pt x="1087594" y="9132"/>
                    <a:pt x="1103849" y="25386"/>
                  </a:cubicBezTo>
                  <a:cubicBezTo>
                    <a:pt x="1120103" y="41640"/>
                    <a:pt x="1129234" y="63685"/>
                    <a:pt x="1129234" y="86672"/>
                  </a:cubicBezTo>
                  <a:lnTo>
                    <a:pt x="1129234" y="196057"/>
                  </a:lnTo>
                  <a:cubicBezTo>
                    <a:pt x="1129234" y="243925"/>
                    <a:pt x="1090430" y="282729"/>
                    <a:pt x="1042562" y="282729"/>
                  </a:cubicBezTo>
                  <a:lnTo>
                    <a:pt x="86672" y="282729"/>
                  </a:lnTo>
                  <a:cubicBezTo>
                    <a:pt x="63685" y="282729"/>
                    <a:pt x="41640" y="273598"/>
                    <a:pt x="25386" y="257344"/>
                  </a:cubicBezTo>
                  <a:cubicBezTo>
                    <a:pt x="9132" y="241090"/>
                    <a:pt x="0" y="219044"/>
                    <a:pt x="0" y="196057"/>
                  </a:cubicBezTo>
                  <a:lnTo>
                    <a:pt x="0" y="86672"/>
                  </a:lnTo>
                  <a:cubicBezTo>
                    <a:pt x="0" y="63685"/>
                    <a:pt x="9132" y="41640"/>
                    <a:pt x="25386" y="25386"/>
                  </a:cubicBezTo>
                  <a:cubicBezTo>
                    <a:pt x="41640" y="9132"/>
                    <a:pt x="63685" y="0"/>
                    <a:pt x="86672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8;p15">
              <a:extLst>
                <a:ext uri="{FF2B5EF4-FFF2-40B4-BE49-F238E27FC236}">
                  <a16:creationId xmlns:a16="http://schemas.microsoft.com/office/drawing/2014/main" id="{46FD5754-871E-95C2-4BAF-EFD123659794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160;p15">
            <a:extLst>
              <a:ext uri="{FF2B5EF4-FFF2-40B4-BE49-F238E27FC236}">
                <a16:creationId xmlns:a16="http://schemas.microsoft.com/office/drawing/2014/main" id="{4C5DD2DB-A9EF-9751-D7AE-E463290798C0}"/>
              </a:ext>
            </a:extLst>
          </p:cNvPr>
          <p:cNvSpPr txBox="1"/>
          <p:nvPr/>
        </p:nvSpPr>
        <p:spPr>
          <a:xfrm>
            <a:off x="1209798" y="1886684"/>
            <a:ext cx="6138144" cy="480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Personnel those are over and under hours</a:t>
            </a:r>
            <a:endParaRPr sz="1050"/>
          </a:p>
        </p:txBody>
      </p:sp>
      <p:sp>
        <p:nvSpPr>
          <p:cNvPr id="9" name="Google Shape;154;p15">
            <a:extLst>
              <a:ext uri="{FF2B5EF4-FFF2-40B4-BE49-F238E27FC236}">
                <a16:creationId xmlns:a16="http://schemas.microsoft.com/office/drawing/2014/main" id="{AA204F93-35E3-58E3-D741-2ECA55F9F268}"/>
              </a:ext>
            </a:extLst>
          </p:cNvPr>
          <p:cNvSpPr/>
          <p:nvPr/>
        </p:nvSpPr>
        <p:spPr>
          <a:xfrm>
            <a:off x="465616" y="2740070"/>
            <a:ext cx="8241948" cy="4643467"/>
          </a:xfrm>
          <a:custGeom>
            <a:avLst/>
            <a:gdLst/>
            <a:ahLst/>
            <a:cxnLst/>
            <a:rect l="l" t="t" r="r" b="b"/>
            <a:pathLst>
              <a:path w="1490774" h="1156632" extrusionOk="0">
                <a:moveTo>
                  <a:pt x="65653" y="0"/>
                </a:moveTo>
                <a:lnTo>
                  <a:pt x="1425121" y="0"/>
                </a:lnTo>
                <a:cubicBezTo>
                  <a:pt x="1461380" y="0"/>
                  <a:pt x="1490774" y="29394"/>
                  <a:pt x="1490774" y="65653"/>
                </a:cubicBezTo>
                <a:lnTo>
                  <a:pt x="1490774" y="1090979"/>
                </a:lnTo>
                <a:cubicBezTo>
                  <a:pt x="1490774" y="1127238"/>
                  <a:pt x="1461380" y="1156632"/>
                  <a:pt x="1425121" y="1156632"/>
                </a:cubicBezTo>
                <a:lnTo>
                  <a:pt x="65653" y="1156632"/>
                </a:lnTo>
                <a:cubicBezTo>
                  <a:pt x="29394" y="1156632"/>
                  <a:pt x="0" y="1127238"/>
                  <a:pt x="0" y="1090979"/>
                </a:cubicBezTo>
                <a:lnTo>
                  <a:pt x="0" y="65653"/>
                </a:lnTo>
                <a:cubicBezTo>
                  <a:pt x="0" y="29394"/>
                  <a:pt x="29394" y="0"/>
                  <a:pt x="6565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9;p15">
            <a:extLst>
              <a:ext uri="{FF2B5EF4-FFF2-40B4-BE49-F238E27FC236}">
                <a16:creationId xmlns:a16="http://schemas.microsoft.com/office/drawing/2014/main" id="{FFF40786-D86C-0542-081C-4054A632E413}"/>
              </a:ext>
            </a:extLst>
          </p:cNvPr>
          <p:cNvSpPr txBox="1"/>
          <p:nvPr/>
        </p:nvSpPr>
        <p:spPr>
          <a:xfrm>
            <a:off x="494565" y="2995253"/>
            <a:ext cx="7987998" cy="430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In this chart its shown that the personnel that are over and under the budgeted hours in between 1-6 months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As per the chart the person who has completed their budgeted hours on time is crystal and sondra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The personnel with least actual hours is Larry 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The personnel with most actual hour are George and monique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768B06-F17B-6750-E417-E406E4D62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117" y="1880416"/>
            <a:ext cx="8796759" cy="637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57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06389970-4457-27C5-E122-9D30BEB1CAB3}"/>
              </a:ext>
            </a:extLst>
          </p:cNvPr>
          <p:cNvSpPr/>
          <p:nvPr/>
        </p:nvSpPr>
        <p:spPr>
          <a:xfrm>
            <a:off x="2628955" y="4119401"/>
            <a:ext cx="11624320" cy="604620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66" name="Google Shape;366;p21"/>
          <p:cNvGrpSpPr/>
          <p:nvPr/>
        </p:nvGrpSpPr>
        <p:grpSpPr>
          <a:xfrm>
            <a:off x="14353073" y="6880240"/>
            <a:ext cx="6999655" cy="8614961"/>
            <a:chOff x="0" y="0"/>
            <a:chExt cx="9332874" cy="11486614"/>
          </a:xfrm>
        </p:grpSpPr>
        <p:grpSp>
          <p:nvGrpSpPr>
            <p:cNvPr id="367" name="Google Shape;367;p21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368" name="Google Shape;36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0" name="Google Shape;370;p21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371" name="Google Shape;37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3" name="Google Shape;373;p21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374" name="Google Shape;37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76" name="Google Shape;376;p21"/>
          <p:cNvGrpSpPr/>
          <p:nvPr/>
        </p:nvGrpSpPr>
        <p:grpSpPr>
          <a:xfrm>
            <a:off x="-3548742" y="8354719"/>
            <a:ext cx="6039488" cy="7433216"/>
            <a:chOff x="0" y="0"/>
            <a:chExt cx="8052650" cy="9910954"/>
          </a:xfrm>
        </p:grpSpPr>
        <p:grpSp>
          <p:nvGrpSpPr>
            <p:cNvPr id="377" name="Google Shape;377;p21"/>
            <p:cNvGrpSpPr/>
            <p:nvPr/>
          </p:nvGrpSpPr>
          <p:grpSpPr>
            <a:xfrm>
              <a:off x="0" y="0"/>
              <a:ext cx="8052650" cy="9910954"/>
              <a:chOff x="0" y="0"/>
              <a:chExt cx="660400" cy="812800"/>
            </a:xfrm>
          </p:grpSpPr>
          <p:sp>
            <p:nvSpPr>
              <p:cNvPr id="378" name="Google Shape;37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0" name="Google Shape;380;p21"/>
            <p:cNvGrpSpPr/>
            <p:nvPr/>
          </p:nvGrpSpPr>
          <p:grpSpPr>
            <a:xfrm>
              <a:off x="470446" y="579010"/>
              <a:ext cx="7111758" cy="8752934"/>
              <a:chOff x="0" y="0"/>
              <a:chExt cx="660400" cy="812800"/>
            </a:xfrm>
          </p:grpSpPr>
          <p:sp>
            <p:nvSpPr>
              <p:cNvPr id="381" name="Google Shape;38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3" name="Google Shape;383;p21"/>
            <p:cNvGrpSpPr/>
            <p:nvPr/>
          </p:nvGrpSpPr>
          <p:grpSpPr>
            <a:xfrm>
              <a:off x="934874" y="1150614"/>
              <a:ext cx="6182902" cy="7609726"/>
              <a:chOff x="0" y="0"/>
              <a:chExt cx="660400" cy="812800"/>
            </a:xfrm>
          </p:grpSpPr>
          <p:sp>
            <p:nvSpPr>
              <p:cNvPr id="384" name="Google Shape;38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96" name="Google Shape;396;p21"/>
          <p:cNvGrpSpPr/>
          <p:nvPr/>
        </p:nvGrpSpPr>
        <p:grpSpPr>
          <a:xfrm>
            <a:off x="646124" y="1027783"/>
            <a:ext cx="406823" cy="408647"/>
            <a:chOff x="1813" y="0"/>
            <a:chExt cx="809173" cy="812800"/>
          </a:xfrm>
        </p:grpSpPr>
        <p:sp>
          <p:nvSpPr>
            <p:cNvPr id="397" name="Google Shape;397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9" name="Google Shape;399;p21"/>
          <p:cNvGrpSpPr/>
          <p:nvPr/>
        </p:nvGrpSpPr>
        <p:grpSpPr>
          <a:xfrm>
            <a:off x="1209798" y="1027783"/>
            <a:ext cx="406823" cy="408647"/>
            <a:chOff x="1813" y="0"/>
            <a:chExt cx="809173" cy="812800"/>
          </a:xfrm>
        </p:grpSpPr>
        <p:sp>
          <p:nvSpPr>
            <p:cNvPr id="400" name="Google Shape;400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2" name="Google Shape;402;p21"/>
          <p:cNvGrpSpPr/>
          <p:nvPr/>
        </p:nvGrpSpPr>
        <p:grpSpPr>
          <a:xfrm>
            <a:off x="1770846" y="1027783"/>
            <a:ext cx="406823" cy="408647"/>
            <a:chOff x="1813" y="0"/>
            <a:chExt cx="809173" cy="812800"/>
          </a:xfrm>
        </p:grpSpPr>
        <p:sp>
          <p:nvSpPr>
            <p:cNvPr id="403" name="Google Shape;403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" name="Google Shape;156;p15">
            <a:extLst>
              <a:ext uri="{FF2B5EF4-FFF2-40B4-BE49-F238E27FC236}">
                <a16:creationId xmlns:a16="http://schemas.microsoft.com/office/drawing/2014/main" id="{2D2960D8-EE02-7865-CE8F-FEED7AD4FDAA}"/>
              </a:ext>
            </a:extLst>
          </p:cNvPr>
          <p:cNvGrpSpPr/>
          <p:nvPr/>
        </p:nvGrpSpPr>
        <p:grpSpPr>
          <a:xfrm>
            <a:off x="68580" y="1533571"/>
            <a:ext cx="2560375" cy="3609929"/>
            <a:chOff x="0" y="-38100"/>
            <a:chExt cx="1129234" cy="850900"/>
          </a:xfrm>
        </p:grpSpPr>
        <p:sp>
          <p:nvSpPr>
            <p:cNvPr id="6" name="Google Shape;157;p15">
              <a:extLst>
                <a:ext uri="{FF2B5EF4-FFF2-40B4-BE49-F238E27FC236}">
                  <a16:creationId xmlns:a16="http://schemas.microsoft.com/office/drawing/2014/main" id="{08C1C6BE-981A-4635-F143-FD66BD8BAEFF}"/>
                </a:ext>
              </a:extLst>
            </p:cNvPr>
            <p:cNvSpPr/>
            <p:nvPr/>
          </p:nvSpPr>
          <p:spPr>
            <a:xfrm>
              <a:off x="0" y="0"/>
              <a:ext cx="1129234" cy="282729"/>
            </a:xfrm>
            <a:custGeom>
              <a:avLst/>
              <a:gdLst/>
              <a:ahLst/>
              <a:cxnLst/>
              <a:rect l="l" t="t" r="r" b="b"/>
              <a:pathLst>
                <a:path w="1129234" h="282729" extrusionOk="0">
                  <a:moveTo>
                    <a:pt x="86672" y="0"/>
                  </a:moveTo>
                  <a:lnTo>
                    <a:pt x="1042562" y="0"/>
                  </a:lnTo>
                  <a:cubicBezTo>
                    <a:pt x="1065549" y="0"/>
                    <a:pt x="1087594" y="9132"/>
                    <a:pt x="1103849" y="25386"/>
                  </a:cubicBezTo>
                  <a:cubicBezTo>
                    <a:pt x="1120103" y="41640"/>
                    <a:pt x="1129234" y="63685"/>
                    <a:pt x="1129234" y="86672"/>
                  </a:cubicBezTo>
                  <a:lnTo>
                    <a:pt x="1129234" y="196057"/>
                  </a:lnTo>
                  <a:cubicBezTo>
                    <a:pt x="1129234" y="243925"/>
                    <a:pt x="1090430" y="282729"/>
                    <a:pt x="1042562" y="282729"/>
                  </a:cubicBezTo>
                  <a:lnTo>
                    <a:pt x="86672" y="282729"/>
                  </a:lnTo>
                  <a:cubicBezTo>
                    <a:pt x="63685" y="282729"/>
                    <a:pt x="41640" y="273598"/>
                    <a:pt x="25386" y="257344"/>
                  </a:cubicBezTo>
                  <a:cubicBezTo>
                    <a:pt x="9132" y="241090"/>
                    <a:pt x="0" y="219044"/>
                    <a:pt x="0" y="196057"/>
                  </a:cubicBezTo>
                  <a:lnTo>
                    <a:pt x="0" y="86672"/>
                  </a:lnTo>
                  <a:cubicBezTo>
                    <a:pt x="0" y="63685"/>
                    <a:pt x="9132" y="41640"/>
                    <a:pt x="25386" y="25386"/>
                  </a:cubicBezTo>
                  <a:cubicBezTo>
                    <a:pt x="41640" y="9132"/>
                    <a:pt x="63685" y="0"/>
                    <a:pt x="86672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8;p15">
              <a:extLst>
                <a:ext uri="{FF2B5EF4-FFF2-40B4-BE49-F238E27FC236}">
                  <a16:creationId xmlns:a16="http://schemas.microsoft.com/office/drawing/2014/main" id="{46FD5754-871E-95C2-4BAF-EFD123659794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160;p15">
            <a:extLst>
              <a:ext uri="{FF2B5EF4-FFF2-40B4-BE49-F238E27FC236}">
                <a16:creationId xmlns:a16="http://schemas.microsoft.com/office/drawing/2014/main" id="{4C5DD2DB-A9EF-9751-D7AE-E463290798C0}"/>
              </a:ext>
            </a:extLst>
          </p:cNvPr>
          <p:cNvSpPr txBox="1"/>
          <p:nvPr/>
        </p:nvSpPr>
        <p:spPr>
          <a:xfrm>
            <a:off x="592250" y="1791450"/>
            <a:ext cx="1581427" cy="96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Personnel that cost most to least</a:t>
            </a:r>
            <a:endParaRPr sz="800"/>
          </a:p>
        </p:txBody>
      </p:sp>
      <p:sp>
        <p:nvSpPr>
          <p:cNvPr id="9" name="Google Shape;154;p15">
            <a:extLst>
              <a:ext uri="{FF2B5EF4-FFF2-40B4-BE49-F238E27FC236}">
                <a16:creationId xmlns:a16="http://schemas.microsoft.com/office/drawing/2014/main" id="{AA204F93-35E3-58E3-D741-2ECA55F9F268}"/>
              </a:ext>
            </a:extLst>
          </p:cNvPr>
          <p:cNvSpPr/>
          <p:nvPr/>
        </p:nvSpPr>
        <p:spPr>
          <a:xfrm>
            <a:off x="2711102" y="248080"/>
            <a:ext cx="11772104" cy="3616374"/>
          </a:xfrm>
          <a:custGeom>
            <a:avLst/>
            <a:gdLst/>
            <a:ahLst/>
            <a:cxnLst/>
            <a:rect l="l" t="t" r="r" b="b"/>
            <a:pathLst>
              <a:path w="1490774" h="1156632" extrusionOk="0">
                <a:moveTo>
                  <a:pt x="65653" y="0"/>
                </a:moveTo>
                <a:lnTo>
                  <a:pt x="1425121" y="0"/>
                </a:lnTo>
                <a:cubicBezTo>
                  <a:pt x="1461380" y="0"/>
                  <a:pt x="1490774" y="29394"/>
                  <a:pt x="1490774" y="65653"/>
                </a:cubicBezTo>
                <a:lnTo>
                  <a:pt x="1490774" y="1090979"/>
                </a:lnTo>
                <a:cubicBezTo>
                  <a:pt x="1490774" y="1127238"/>
                  <a:pt x="1461380" y="1156632"/>
                  <a:pt x="1425121" y="1156632"/>
                </a:cubicBezTo>
                <a:lnTo>
                  <a:pt x="65653" y="1156632"/>
                </a:lnTo>
                <a:cubicBezTo>
                  <a:pt x="29394" y="1156632"/>
                  <a:pt x="0" y="1127238"/>
                  <a:pt x="0" y="1090979"/>
                </a:cubicBezTo>
                <a:lnTo>
                  <a:pt x="0" y="65653"/>
                </a:lnTo>
                <a:cubicBezTo>
                  <a:pt x="0" y="29394"/>
                  <a:pt x="29394" y="0"/>
                  <a:pt x="6565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9;p15">
            <a:extLst>
              <a:ext uri="{FF2B5EF4-FFF2-40B4-BE49-F238E27FC236}">
                <a16:creationId xmlns:a16="http://schemas.microsoft.com/office/drawing/2014/main" id="{FFF40786-D86C-0542-081C-4054A632E413}"/>
              </a:ext>
            </a:extLst>
          </p:cNvPr>
          <p:cNvSpPr txBox="1"/>
          <p:nvPr/>
        </p:nvSpPr>
        <p:spPr>
          <a:xfrm>
            <a:off x="2707110" y="372112"/>
            <a:ext cx="10572872" cy="32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In this chart it is shown personnel budget cost and their actual cost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As per the chart the personnel with most actual cost is erica and monique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The personnel who didn’t exceed the give budget is crystal and sondra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The personnel with least actual cost under budgeted cost is Larry and inigo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E9D938-9334-8B75-5C42-1A621FF8F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696" y="4234628"/>
            <a:ext cx="11396472" cy="580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88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06389970-4457-27C5-E122-9D30BEB1CAB3}"/>
              </a:ext>
            </a:extLst>
          </p:cNvPr>
          <p:cNvSpPr/>
          <p:nvPr/>
        </p:nvSpPr>
        <p:spPr>
          <a:xfrm>
            <a:off x="9140824" y="1684939"/>
            <a:ext cx="9050771" cy="676390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66" name="Google Shape;366;p21"/>
          <p:cNvGrpSpPr/>
          <p:nvPr/>
        </p:nvGrpSpPr>
        <p:grpSpPr>
          <a:xfrm>
            <a:off x="14353073" y="6880240"/>
            <a:ext cx="6999655" cy="8614961"/>
            <a:chOff x="0" y="0"/>
            <a:chExt cx="9332874" cy="11486614"/>
          </a:xfrm>
        </p:grpSpPr>
        <p:grpSp>
          <p:nvGrpSpPr>
            <p:cNvPr id="367" name="Google Shape;367;p21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368" name="Google Shape;36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0" name="Google Shape;370;p21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371" name="Google Shape;37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3" name="Google Shape;373;p21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374" name="Google Shape;37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76" name="Google Shape;376;p21"/>
          <p:cNvGrpSpPr/>
          <p:nvPr/>
        </p:nvGrpSpPr>
        <p:grpSpPr>
          <a:xfrm>
            <a:off x="-3548742" y="8354719"/>
            <a:ext cx="6039488" cy="7433216"/>
            <a:chOff x="0" y="0"/>
            <a:chExt cx="8052650" cy="9910954"/>
          </a:xfrm>
        </p:grpSpPr>
        <p:grpSp>
          <p:nvGrpSpPr>
            <p:cNvPr id="377" name="Google Shape;377;p21"/>
            <p:cNvGrpSpPr/>
            <p:nvPr/>
          </p:nvGrpSpPr>
          <p:grpSpPr>
            <a:xfrm>
              <a:off x="0" y="0"/>
              <a:ext cx="8052650" cy="9910954"/>
              <a:chOff x="0" y="0"/>
              <a:chExt cx="660400" cy="812800"/>
            </a:xfrm>
          </p:grpSpPr>
          <p:sp>
            <p:nvSpPr>
              <p:cNvPr id="378" name="Google Shape;37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0" name="Google Shape;380;p21"/>
            <p:cNvGrpSpPr/>
            <p:nvPr/>
          </p:nvGrpSpPr>
          <p:grpSpPr>
            <a:xfrm>
              <a:off x="470446" y="579010"/>
              <a:ext cx="7111758" cy="8752934"/>
              <a:chOff x="0" y="0"/>
              <a:chExt cx="660400" cy="812800"/>
            </a:xfrm>
          </p:grpSpPr>
          <p:sp>
            <p:nvSpPr>
              <p:cNvPr id="381" name="Google Shape;38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3" name="Google Shape;383;p21"/>
            <p:cNvGrpSpPr/>
            <p:nvPr/>
          </p:nvGrpSpPr>
          <p:grpSpPr>
            <a:xfrm>
              <a:off x="934874" y="1150614"/>
              <a:ext cx="6182902" cy="7609726"/>
              <a:chOff x="0" y="0"/>
              <a:chExt cx="660400" cy="812800"/>
            </a:xfrm>
          </p:grpSpPr>
          <p:sp>
            <p:nvSpPr>
              <p:cNvPr id="384" name="Google Shape;38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6" name="Google Shape;386;p21"/>
          <p:cNvGrpSpPr/>
          <p:nvPr/>
        </p:nvGrpSpPr>
        <p:grpSpPr>
          <a:xfrm rot="10800000">
            <a:off x="7191530" y="-2403040"/>
            <a:ext cx="3904939" cy="4806079"/>
            <a:chOff x="0" y="0"/>
            <a:chExt cx="5206586" cy="6408106"/>
          </a:xfrm>
        </p:grpSpPr>
        <p:grpSp>
          <p:nvGrpSpPr>
            <p:cNvPr id="387" name="Google Shape;387;p21"/>
            <p:cNvGrpSpPr/>
            <p:nvPr/>
          </p:nvGrpSpPr>
          <p:grpSpPr>
            <a:xfrm>
              <a:off x="0" y="0"/>
              <a:ext cx="5206586" cy="6408106"/>
              <a:chOff x="0" y="0"/>
              <a:chExt cx="660400" cy="812800"/>
            </a:xfrm>
          </p:grpSpPr>
          <p:sp>
            <p:nvSpPr>
              <p:cNvPr id="388" name="Google Shape;388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0" name="Google Shape;390;p21"/>
            <p:cNvGrpSpPr/>
            <p:nvPr/>
          </p:nvGrpSpPr>
          <p:grpSpPr>
            <a:xfrm>
              <a:off x="304175" y="374370"/>
              <a:ext cx="4598236" cy="5659367"/>
              <a:chOff x="0" y="0"/>
              <a:chExt cx="660400" cy="812800"/>
            </a:xfrm>
          </p:grpSpPr>
          <p:sp>
            <p:nvSpPr>
              <p:cNvPr id="391" name="Google Shape;391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3" name="Google Shape;393;p21"/>
            <p:cNvGrpSpPr/>
            <p:nvPr/>
          </p:nvGrpSpPr>
          <p:grpSpPr>
            <a:xfrm>
              <a:off x="604460" y="743950"/>
              <a:ext cx="3997667" cy="4920205"/>
              <a:chOff x="0" y="0"/>
              <a:chExt cx="660400" cy="812800"/>
            </a:xfrm>
          </p:grpSpPr>
          <p:sp>
            <p:nvSpPr>
              <p:cNvPr id="394" name="Google Shape;394;p2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1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96" name="Google Shape;396;p21"/>
          <p:cNvGrpSpPr/>
          <p:nvPr/>
        </p:nvGrpSpPr>
        <p:grpSpPr>
          <a:xfrm>
            <a:off x="646124" y="1027783"/>
            <a:ext cx="406823" cy="408647"/>
            <a:chOff x="1813" y="0"/>
            <a:chExt cx="809173" cy="812800"/>
          </a:xfrm>
        </p:grpSpPr>
        <p:sp>
          <p:nvSpPr>
            <p:cNvPr id="397" name="Google Shape;397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9" name="Google Shape;399;p21"/>
          <p:cNvGrpSpPr/>
          <p:nvPr/>
        </p:nvGrpSpPr>
        <p:grpSpPr>
          <a:xfrm>
            <a:off x="1209798" y="1027783"/>
            <a:ext cx="406823" cy="408647"/>
            <a:chOff x="1813" y="0"/>
            <a:chExt cx="809173" cy="812800"/>
          </a:xfrm>
        </p:grpSpPr>
        <p:sp>
          <p:nvSpPr>
            <p:cNvPr id="400" name="Google Shape;400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2" name="Google Shape;402;p21"/>
          <p:cNvGrpSpPr/>
          <p:nvPr/>
        </p:nvGrpSpPr>
        <p:grpSpPr>
          <a:xfrm>
            <a:off x="1770846" y="1027783"/>
            <a:ext cx="406823" cy="408647"/>
            <a:chOff x="1813" y="0"/>
            <a:chExt cx="809173" cy="812800"/>
          </a:xfrm>
        </p:grpSpPr>
        <p:sp>
          <p:nvSpPr>
            <p:cNvPr id="403" name="Google Shape;403;p2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" name="Google Shape;156;p15">
            <a:extLst>
              <a:ext uri="{FF2B5EF4-FFF2-40B4-BE49-F238E27FC236}">
                <a16:creationId xmlns:a16="http://schemas.microsoft.com/office/drawing/2014/main" id="{2D2960D8-EE02-7865-CE8F-FEED7AD4FDAA}"/>
              </a:ext>
            </a:extLst>
          </p:cNvPr>
          <p:cNvGrpSpPr/>
          <p:nvPr/>
        </p:nvGrpSpPr>
        <p:grpSpPr>
          <a:xfrm>
            <a:off x="551536" y="1599297"/>
            <a:ext cx="6240782" cy="2522388"/>
            <a:chOff x="0" y="-38100"/>
            <a:chExt cx="1129234" cy="850900"/>
          </a:xfrm>
        </p:grpSpPr>
        <p:sp>
          <p:nvSpPr>
            <p:cNvPr id="6" name="Google Shape;157;p15">
              <a:extLst>
                <a:ext uri="{FF2B5EF4-FFF2-40B4-BE49-F238E27FC236}">
                  <a16:creationId xmlns:a16="http://schemas.microsoft.com/office/drawing/2014/main" id="{08C1C6BE-981A-4635-F143-FD66BD8BAEFF}"/>
                </a:ext>
              </a:extLst>
            </p:cNvPr>
            <p:cNvSpPr/>
            <p:nvPr/>
          </p:nvSpPr>
          <p:spPr>
            <a:xfrm>
              <a:off x="0" y="0"/>
              <a:ext cx="1129234" cy="282729"/>
            </a:xfrm>
            <a:custGeom>
              <a:avLst/>
              <a:gdLst/>
              <a:ahLst/>
              <a:cxnLst/>
              <a:rect l="l" t="t" r="r" b="b"/>
              <a:pathLst>
                <a:path w="1129234" h="282729" extrusionOk="0">
                  <a:moveTo>
                    <a:pt x="86672" y="0"/>
                  </a:moveTo>
                  <a:lnTo>
                    <a:pt x="1042562" y="0"/>
                  </a:lnTo>
                  <a:cubicBezTo>
                    <a:pt x="1065549" y="0"/>
                    <a:pt x="1087594" y="9132"/>
                    <a:pt x="1103849" y="25386"/>
                  </a:cubicBezTo>
                  <a:cubicBezTo>
                    <a:pt x="1120103" y="41640"/>
                    <a:pt x="1129234" y="63685"/>
                    <a:pt x="1129234" y="86672"/>
                  </a:cubicBezTo>
                  <a:lnTo>
                    <a:pt x="1129234" y="196057"/>
                  </a:lnTo>
                  <a:cubicBezTo>
                    <a:pt x="1129234" y="243925"/>
                    <a:pt x="1090430" y="282729"/>
                    <a:pt x="1042562" y="282729"/>
                  </a:cubicBezTo>
                  <a:lnTo>
                    <a:pt x="86672" y="282729"/>
                  </a:lnTo>
                  <a:cubicBezTo>
                    <a:pt x="63685" y="282729"/>
                    <a:pt x="41640" y="273598"/>
                    <a:pt x="25386" y="257344"/>
                  </a:cubicBezTo>
                  <a:cubicBezTo>
                    <a:pt x="9132" y="241090"/>
                    <a:pt x="0" y="219044"/>
                    <a:pt x="0" y="196057"/>
                  </a:cubicBezTo>
                  <a:lnTo>
                    <a:pt x="0" y="86672"/>
                  </a:lnTo>
                  <a:cubicBezTo>
                    <a:pt x="0" y="63685"/>
                    <a:pt x="9132" y="41640"/>
                    <a:pt x="25386" y="25386"/>
                  </a:cubicBezTo>
                  <a:cubicBezTo>
                    <a:pt x="41640" y="9132"/>
                    <a:pt x="63685" y="0"/>
                    <a:pt x="86672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8;p15">
              <a:extLst>
                <a:ext uri="{FF2B5EF4-FFF2-40B4-BE49-F238E27FC236}">
                  <a16:creationId xmlns:a16="http://schemas.microsoft.com/office/drawing/2014/main" id="{46FD5754-871E-95C2-4BAF-EFD123659794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160;p15">
            <a:extLst>
              <a:ext uri="{FF2B5EF4-FFF2-40B4-BE49-F238E27FC236}">
                <a16:creationId xmlns:a16="http://schemas.microsoft.com/office/drawing/2014/main" id="{4C5DD2DB-A9EF-9751-D7AE-E463290798C0}"/>
              </a:ext>
            </a:extLst>
          </p:cNvPr>
          <p:cNvSpPr txBox="1"/>
          <p:nvPr/>
        </p:nvSpPr>
        <p:spPr>
          <a:xfrm>
            <a:off x="1209798" y="1886683"/>
            <a:ext cx="5178822" cy="480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Total average hours for each project</a:t>
            </a:r>
            <a:endParaRPr sz="1050"/>
          </a:p>
        </p:txBody>
      </p:sp>
      <p:sp>
        <p:nvSpPr>
          <p:cNvPr id="9" name="Google Shape;154;p15">
            <a:extLst>
              <a:ext uri="{FF2B5EF4-FFF2-40B4-BE49-F238E27FC236}">
                <a16:creationId xmlns:a16="http://schemas.microsoft.com/office/drawing/2014/main" id="{AA204F93-35E3-58E3-D741-2ECA55F9F268}"/>
              </a:ext>
            </a:extLst>
          </p:cNvPr>
          <p:cNvSpPr/>
          <p:nvPr/>
        </p:nvSpPr>
        <p:spPr>
          <a:xfrm>
            <a:off x="465616" y="2740070"/>
            <a:ext cx="8241948" cy="4806080"/>
          </a:xfrm>
          <a:custGeom>
            <a:avLst/>
            <a:gdLst/>
            <a:ahLst/>
            <a:cxnLst/>
            <a:rect l="l" t="t" r="r" b="b"/>
            <a:pathLst>
              <a:path w="1490774" h="1156632" extrusionOk="0">
                <a:moveTo>
                  <a:pt x="65653" y="0"/>
                </a:moveTo>
                <a:lnTo>
                  <a:pt x="1425121" y="0"/>
                </a:lnTo>
                <a:cubicBezTo>
                  <a:pt x="1461380" y="0"/>
                  <a:pt x="1490774" y="29394"/>
                  <a:pt x="1490774" y="65653"/>
                </a:cubicBezTo>
                <a:lnTo>
                  <a:pt x="1490774" y="1090979"/>
                </a:lnTo>
                <a:cubicBezTo>
                  <a:pt x="1490774" y="1127238"/>
                  <a:pt x="1461380" y="1156632"/>
                  <a:pt x="1425121" y="1156632"/>
                </a:cubicBezTo>
                <a:lnTo>
                  <a:pt x="65653" y="1156632"/>
                </a:lnTo>
                <a:cubicBezTo>
                  <a:pt x="29394" y="1156632"/>
                  <a:pt x="0" y="1127238"/>
                  <a:pt x="0" y="1090979"/>
                </a:cubicBezTo>
                <a:lnTo>
                  <a:pt x="0" y="65653"/>
                </a:lnTo>
                <a:cubicBezTo>
                  <a:pt x="0" y="29394"/>
                  <a:pt x="29394" y="0"/>
                  <a:pt x="6565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9;p15">
            <a:extLst>
              <a:ext uri="{FF2B5EF4-FFF2-40B4-BE49-F238E27FC236}">
                <a16:creationId xmlns:a16="http://schemas.microsoft.com/office/drawing/2014/main" id="{FFF40786-D86C-0542-081C-4054A632E413}"/>
              </a:ext>
            </a:extLst>
          </p:cNvPr>
          <p:cNvSpPr txBox="1"/>
          <p:nvPr/>
        </p:nvSpPr>
        <p:spPr>
          <a:xfrm>
            <a:off x="494565" y="2995253"/>
            <a:ext cx="7987998" cy="430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In this chart is shown the total average hours for each project 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As per shown in the chart project a average hours are 377</a:t>
            </a:r>
            <a:endParaRPr/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B average hours are 234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C average hours are 486 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D average hours are 538</a:t>
            </a:r>
          </a:p>
          <a:p>
            <a:pPr marL="539749" marR="0" lvl="1" indent="-269874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B1320"/>
              </a:buClr>
              <a:buSzPts val="2499"/>
              <a:buFont typeface="Arial"/>
              <a:buChar char="•"/>
            </a:pPr>
            <a:r>
              <a:rPr lang="en-US" sz="2499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E average hours are 399.5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2759E46-1711-97B6-C736-474087E81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6231" y="1939415"/>
            <a:ext cx="8879955" cy="632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82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0</TotalTime>
  <Words>557</Words>
  <Application>Microsoft Office PowerPoint</Application>
  <PresentationFormat>Custom</PresentationFormat>
  <Paragraphs>49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Perpetua</vt:lpstr>
      <vt:lpstr>Arial</vt:lpstr>
      <vt:lpstr>Calibri</vt:lpstr>
      <vt:lpstr>Playfair Display Black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Kartik kj</dc:creator>
  <cp:lastModifiedBy>Kartik kj</cp:lastModifiedBy>
  <cp:revision>2</cp:revision>
  <dcterms:modified xsi:type="dcterms:W3CDTF">2023-05-09T11:41:59Z</dcterms:modified>
</cp:coreProperties>
</file>